
<file path=[Content_Types].xml><?xml version="1.0" encoding="utf-8"?>
<Types xmlns="http://schemas.openxmlformats.org/package/2006/content-types">
  <Default Extension="emf" ContentType="image/x-emf"/>
  <Default Extension="jpeg" ContentType="image/jpeg"/>
  <Default Extension="xml" ContentType="application/xml"/>
  <Default Extension="png" ContentType="image/png"/>
  <Default Extension="vml" ContentType="application/vnd.openxmlformats-officedocument.vmlDrawing"/>
  <Default Extension="bin" ContentType="application/vnd.openxmlformats-officedocument.oleObject"/>
  <Default Extension="rels" ContentType="application/vnd.openxmlformats-package.relationships+xml"/>
  <Default Extension="wmf" ContentType="image/x-wmf"/>
  <Default Extension="docx" ContentType="application/vnd.openxmlformats-officedocument.wordprocessingml.document"/>
  <Default Extension="gif" ContentType="image/gif"/>
  <Default Extension="wav" ContentType="audio/x-wav"/>
  <Default Extension="tiff" ContentType="image/tiff"/>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95" r:id="rId2"/>
    <p:sldId id="262" r:id="rId3"/>
    <p:sldId id="258" r:id="rId4"/>
    <p:sldId id="348" r:id="rId5"/>
    <p:sldId id="260" r:id="rId6"/>
    <p:sldId id="315" r:id="rId7"/>
    <p:sldId id="263" r:id="rId8"/>
    <p:sldId id="352" r:id="rId9"/>
    <p:sldId id="298" r:id="rId10"/>
    <p:sldId id="398" r:id="rId11"/>
    <p:sldId id="266" r:id="rId12"/>
    <p:sldId id="269" r:id="rId13"/>
    <p:sldId id="381" r:id="rId14"/>
    <p:sldId id="320" r:id="rId15"/>
    <p:sldId id="387" r:id="rId16"/>
    <p:sldId id="389" r:id="rId17"/>
    <p:sldId id="390" r:id="rId18"/>
    <p:sldId id="391" r:id="rId19"/>
    <p:sldId id="386" r:id="rId20"/>
    <p:sldId id="392" r:id="rId21"/>
    <p:sldId id="365" r:id="rId22"/>
    <p:sldId id="374" r:id="rId23"/>
    <p:sldId id="379" r:id="rId24"/>
    <p:sldId id="385" r:id="rId25"/>
    <p:sldId id="383" r:id="rId26"/>
    <p:sldId id="402" r:id="rId27"/>
    <p:sldId id="393" r:id="rId28"/>
    <p:sldId id="384" r:id="rId29"/>
    <p:sldId id="382" r:id="rId30"/>
    <p:sldId id="306" r:id="rId31"/>
    <p:sldId id="376" r:id="rId32"/>
    <p:sldId id="270" r:id="rId33"/>
    <p:sldId id="378" r:id="rId34"/>
    <p:sldId id="377" r:id="rId35"/>
    <p:sldId id="367" r:id="rId36"/>
    <p:sldId id="271" r:id="rId37"/>
    <p:sldId id="301" r:id="rId38"/>
    <p:sldId id="274" r:id="rId39"/>
    <p:sldId id="275" r:id="rId40"/>
    <p:sldId id="353" r:id="rId41"/>
    <p:sldId id="380" r:id="rId42"/>
    <p:sldId id="354" r:id="rId43"/>
    <p:sldId id="370" r:id="rId44"/>
    <p:sldId id="401" r:id="rId45"/>
    <p:sldId id="279" r:id="rId46"/>
    <p:sldId id="399" r:id="rId47"/>
    <p:sldId id="308" r:id="rId48"/>
    <p:sldId id="281" r:id="rId49"/>
    <p:sldId id="336" r:id="rId50"/>
    <p:sldId id="321" r:id="rId51"/>
    <p:sldId id="394" r:id="rId52"/>
    <p:sldId id="36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8A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56" autoAdjust="0"/>
    <p:restoredTop sz="93009" autoAdjust="0"/>
  </p:normalViewPr>
  <p:slideViewPr>
    <p:cSldViewPr>
      <p:cViewPr>
        <p:scale>
          <a:sx n="97" d="100"/>
          <a:sy n="97" d="100"/>
        </p:scale>
        <p:origin x="3240"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6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F3B3DC-0994-4586-931D-6CE9490DEB14}" type="datetimeFigureOut">
              <a:rPr lang="en-US" smtClean="0"/>
              <a:pPr/>
              <a:t>11/27/17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C9A3EC-C81A-4C1A-8ECE-B7F35064486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7BC89-E98A-4CF2-B1B0-DDAF52FAF52A}" type="datetimeFigureOut">
              <a:rPr lang="en-US" smtClean="0"/>
              <a:pPr/>
              <a:t>11/27/17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7BC89-E98A-4CF2-B1B0-DDAF52FAF52A}" type="datetimeFigureOut">
              <a:rPr lang="en-US" smtClean="0"/>
              <a:pPr/>
              <a:t>11/27/17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7BC89-E98A-4CF2-B1B0-DDAF52FAF52A}" type="datetimeFigureOut">
              <a:rPr lang="en-US" smtClean="0"/>
              <a:pPr/>
              <a:t>11/27/17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7BC89-E98A-4CF2-B1B0-DDAF52FAF52A}" type="datetimeFigureOut">
              <a:rPr lang="en-US" smtClean="0"/>
              <a:pPr/>
              <a:t>11/27/17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17BC89-E98A-4CF2-B1B0-DDAF52FAF52A}" type="datetimeFigureOut">
              <a:rPr lang="en-US" smtClean="0"/>
              <a:pPr/>
              <a:t>11/27/17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7BC89-E98A-4CF2-B1B0-DDAF52FAF52A}" type="datetimeFigureOut">
              <a:rPr lang="en-US" smtClean="0"/>
              <a:pPr/>
              <a:t>11/27/17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17BC89-E98A-4CF2-B1B0-DDAF52FAF52A}" type="datetimeFigureOut">
              <a:rPr lang="en-US" smtClean="0"/>
              <a:pPr/>
              <a:t>11/27/17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17BC89-E98A-4CF2-B1B0-DDAF52FAF52A}" type="datetimeFigureOut">
              <a:rPr lang="en-US" smtClean="0"/>
              <a:pPr/>
              <a:t>11/27/17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7BC89-E98A-4CF2-B1B0-DDAF52FAF52A}" type="datetimeFigureOut">
              <a:rPr lang="en-US" smtClean="0"/>
              <a:pPr/>
              <a:t>11/27/17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7BC89-E98A-4CF2-B1B0-DDAF52FAF52A}" type="datetimeFigureOut">
              <a:rPr lang="en-US" smtClean="0"/>
              <a:pPr/>
              <a:t>11/27/17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7BC89-E98A-4CF2-B1B0-DDAF52FAF52A}" type="datetimeFigureOut">
              <a:rPr lang="en-US" smtClean="0"/>
              <a:pPr/>
              <a:t>11/27/17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92A33-0C30-402E-8469-AAC051404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7BC89-E98A-4CF2-B1B0-DDAF52FAF52A}" type="datetimeFigureOut">
              <a:rPr lang="en-US" smtClean="0"/>
              <a:pPr/>
              <a:t>11/27/17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92A33-0C30-402E-8469-AAC0514044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wmf"/><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gif"/><Relationship Id="rId5" Type="http://schemas.openxmlformats.org/officeDocument/2006/relationships/image" Target="../media/image3.gif"/><Relationship Id="rId6" Type="http://schemas.openxmlformats.org/officeDocument/2006/relationships/image" Target="../media/image4.gif"/><Relationship Id="rId7"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gif"/><Relationship Id="rId5" Type="http://schemas.openxmlformats.org/officeDocument/2006/relationships/image" Target="../media/image3.gif"/><Relationship Id="rId6" Type="http://schemas.openxmlformats.org/officeDocument/2006/relationships/image" Target="../media/image4.gif"/><Relationship Id="rId7"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wmf"/><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40872584"/>
              </p:ext>
            </p:extLst>
          </p:nvPr>
        </p:nvGraphicFramePr>
        <p:xfrm>
          <a:off x="457200" y="609600"/>
          <a:ext cx="8229600" cy="5715000"/>
        </p:xfrm>
        <a:graphic>
          <a:graphicData uri="http://schemas.openxmlformats.org/presentationml/2006/ole">
            <mc:AlternateContent xmlns:mc="http://schemas.openxmlformats.org/markup-compatibility/2006">
              <mc:Choice xmlns:v="urn:schemas-microsoft-com:vml" Requires="v">
                <p:oleObj spid="_x0000_s1037" name="Document" r:id="rId4" imgW="5943600" imgH="3759200" progId="Word.Document.12">
                  <p:embed/>
                </p:oleObj>
              </mc:Choice>
              <mc:Fallback>
                <p:oleObj name="Document" r:id="rId4" imgW="5943600" imgH="3759200" progId="Word.Document.12">
                  <p:embed/>
                  <p:pic>
                    <p:nvPicPr>
                      <p:cNvPr id="0" name=""/>
                      <p:cNvPicPr/>
                      <p:nvPr/>
                    </p:nvPicPr>
                    <p:blipFill>
                      <a:blip r:embed="rId5"/>
                      <a:stretch>
                        <a:fillRect/>
                      </a:stretch>
                    </p:blipFill>
                    <p:spPr>
                      <a:xfrm>
                        <a:off x="457200" y="609600"/>
                        <a:ext cx="8229600" cy="5715000"/>
                      </a:xfrm>
                      <a:prstGeom prst="rect">
                        <a:avLst/>
                      </a:prstGeom>
                    </p:spPr>
                  </p:pic>
                </p:oleObj>
              </mc:Fallback>
            </mc:AlternateContent>
          </a:graphicData>
        </a:graphic>
      </p:graphicFrame>
    </p:spTree>
    <p:extLst>
      <p:ext uri="{BB962C8B-B14F-4D97-AF65-F5344CB8AC3E}">
        <p14:creationId xmlns:p14="http://schemas.microsoft.com/office/powerpoint/2010/main" val="688542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Winds Aloft</a:t>
            </a:r>
            <a:endParaRPr lang="en-US" dirty="0"/>
          </a:p>
        </p:txBody>
      </p:sp>
      <p:sp>
        <p:nvSpPr>
          <p:cNvPr id="3" name="Content Placeholder 2"/>
          <p:cNvSpPr>
            <a:spLocks noGrp="1"/>
          </p:cNvSpPr>
          <p:nvPr>
            <p:ph idx="1"/>
          </p:nvPr>
        </p:nvSpPr>
        <p:spPr/>
        <p:txBody>
          <a:bodyPr/>
          <a:lstStyle/>
          <a:p>
            <a:endParaRPr lang="en-US" dirty="0" smtClean="0"/>
          </a:p>
          <a:p>
            <a:r>
              <a:rPr lang="en-US" dirty="0" smtClean="0"/>
              <a:t>30      </a:t>
            </a:r>
          </a:p>
          <a:p>
            <a:r>
              <a:rPr lang="en-US" dirty="0" smtClean="0"/>
              <a:t>60     290  13</a:t>
            </a:r>
          </a:p>
          <a:p>
            <a:r>
              <a:rPr lang="en-US" dirty="0" smtClean="0"/>
              <a:t>90     290  16</a:t>
            </a:r>
          </a:p>
          <a:p>
            <a:r>
              <a:rPr lang="en-US" dirty="0" smtClean="0"/>
              <a:t>120   240  13</a:t>
            </a:r>
            <a:endParaRPr lang="en-US" dirty="0"/>
          </a:p>
        </p:txBody>
      </p:sp>
    </p:spTree>
    <p:extLst>
      <p:ext uri="{BB962C8B-B14F-4D97-AF65-F5344CB8AC3E}">
        <p14:creationId xmlns:p14="http://schemas.microsoft.com/office/powerpoint/2010/main" val="293438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Waiver</a:t>
            </a:r>
            <a:endParaRPr lang="en-US" dirty="0"/>
          </a:p>
        </p:txBody>
      </p:sp>
      <p:sp>
        <p:nvSpPr>
          <p:cNvPr id="3" name="Content Placeholder 2"/>
          <p:cNvSpPr>
            <a:spLocks noGrp="1"/>
          </p:cNvSpPr>
          <p:nvPr>
            <p:ph sz="half" idx="1"/>
          </p:nvPr>
        </p:nvSpPr>
        <p:spPr/>
        <p:txBody>
          <a:bodyPr>
            <a:normAutofit fontScale="70000" lnSpcReduction="20000"/>
          </a:bodyPr>
          <a:lstStyle/>
          <a:p>
            <a:endParaRPr lang="en-US" b="1" dirty="0" smtClean="0"/>
          </a:p>
          <a:p>
            <a:r>
              <a:rPr lang="en-US" b="1" dirty="0" smtClean="0"/>
              <a:t>91.117  (a) (b) </a:t>
            </a:r>
          </a:p>
          <a:p>
            <a:endParaRPr lang="en-US" dirty="0" smtClean="0"/>
          </a:p>
          <a:p>
            <a:endParaRPr lang="en-US" dirty="0" smtClean="0"/>
          </a:p>
          <a:p>
            <a:r>
              <a:rPr lang="en-US" b="1" dirty="0" smtClean="0"/>
              <a:t>91.119 (b) (c)</a:t>
            </a:r>
          </a:p>
          <a:p>
            <a:endParaRPr lang="en-US" dirty="0" smtClean="0"/>
          </a:p>
          <a:p>
            <a:r>
              <a:rPr lang="en-US" b="1" dirty="0" smtClean="0"/>
              <a:t>91.121 (a)(1)</a:t>
            </a:r>
          </a:p>
          <a:p>
            <a:endParaRPr lang="en-US" b="1" dirty="0" smtClean="0"/>
          </a:p>
          <a:p>
            <a:r>
              <a:rPr lang="en-US" b="1" dirty="0" smtClean="0"/>
              <a:t>91.126 (b) (d)</a:t>
            </a:r>
          </a:p>
          <a:p>
            <a:endParaRPr lang="en-US" b="1" dirty="0" smtClean="0"/>
          </a:p>
          <a:p>
            <a:r>
              <a:rPr lang="en-US" b="1" dirty="0" smtClean="0"/>
              <a:t>91.127 (b) (c)</a:t>
            </a:r>
          </a:p>
          <a:p>
            <a:endParaRPr lang="en-US" b="1" dirty="0" smtClean="0"/>
          </a:p>
          <a:p>
            <a:r>
              <a:rPr lang="en-US" b="1" dirty="0" smtClean="0"/>
              <a:t>91.129 </a:t>
            </a:r>
            <a:r>
              <a:rPr lang="de-DE" b="1" dirty="0" smtClean="0"/>
              <a:t>(c) (</a:t>
            </a:r>
            <a:r>
              <a:rPr lang="de-DE" b="1" dirty="0" err="1" smtClean="0"/>
              <a:t>e</a:t>
            </a:r>
            <a:r>
              <a:rPr lang="de-DE" b="1" dirty="0" smtClean="0"/>
              <a:t>) (f) (</a:t>
            </a:r>
            <a:r>
              <a:rPr lang="de-DE" b="1" dirty="0" err="1" smtClean="0"/>
              <a:t>g</a:t>
            </a:r>
            <a:r>
              <a:rPr lang="de-DE" b="1" dirty="0" smtClean="0"/>
              <a:t>) (i)</a:t>
            </a:r>
            <a:endParaRPr lang="en-US" b="1" dirty="0" smtClean="0"/>
          </a:p>
          <a:p>
            <a:r>
              <a:rPr lang="en-US" b="1" dirty="0" smtClean="0"/>
              <a:t>91.155</a:t>
            </a:r>
          </a:p>
          <a:p>
            <a:pPr>
              <a:buNone/>
            </a:pPr>
            <a:endParaRPr lang="en-US" dirty="0" smtClean="0"/>
          </a:p>
          <a:p>
            <a:endParaRPr lang="en-US" dirty="0" smtClean="0"/>
          </a:p>
          <a:p>
            <a:endParaRPr lang="en-US" dirty="0"/>
          </a:p>
        </p:txBody>
      </p:sp>
      <p:sp>
        <p:nvSpPr>
          <p:cNvPr id="4" name="Content Placeholder 3"/>
          <p:cNvSpPr>
            <a:spLocks noGrp="1"/>
          </p:cNvSpPr>
          <p:nvPr>
            <p:ph sz="half" idx="2"/>
          </p:nvPr>
        </p:nvSpPr>
        <p:spPr/>
        <p:txBody>
          <a:bodyPr>
            <a:normAutofit fontScale="70000" lnSpcReduction="20000"/>
          </a:bodyPr>
          <a:lstStyle/>
          <a:p>
            <a:endParaRPr lang="en-US" b="1" dirty="0" smtClean="0"/>
          </a:p>
          <a:p>
            <a:r>
              <a:rPr lang="en-US" b="1" dirty="0" smtClean="0"/>
              <a:t>Aircraft speeds 250kts </a:t>
            </a:r>
            <a:r>
              <a:rPr lang="en-US" b="1" dirty="0" err="1" smtClean="0"/>
              <a:t>blo</a:t>
            </a:r>
            <a:r>
              <a:rPr lang="en-US" b="1" dirty="0" smtClean="0"/>
              <a:t> 10,  200kts in       ….Class D </a:t>
            </a:r>
          </a:p>
          <a:p>
            <a:endParaRPr lang="en-US" b="1" dirty="0" smtClean="0"/>
          </a:p>
          <a:p>
            <a:r>
              <a:rPr lang="en-US" b="1" dirty="0" smtClean="0"/>
              <a:t>Minimum Safe altitudes congested area, other than congested </a:t>
            </a:r>
          </a:p>
          <a:p>
            <a:r>
              <a:rPr lang="en-US" b="1" dirty="0" smtClean="0"/>
              <a:t>Use of alternate </a:t>
            </a:r>
            <a:r>
              <a:rPr lang="en-US" b="1" dirty="0" err="1" smtClean="0"/>
              <a:t>altimiter</a:t>
            </a:r>
            <a:r>
              <a:rPr lang="en-US" b="1" dirty="0" smtClean="0"/>
              <a:t> settings </a:t>
            </a:r>
            <a:r>
              <a:rPr lang="en-US" b="1" dirty="0" err="1" smtClean="0"/>
              <a:t>blo</a:t>
            </a:r>
            <a:r>
              <a:rPr lang="en-US" b="1" dirty="0" smtClean="0"/>
              <a:t> FL180</a:t>
            </a:r>
          </a:p>
          <a:p>
            <a:r>
              <a:rPr lang="en-US" b="1" dirty="0" smtClean="0"/>
              <a:t>Operations in Class G Airspace(com &amp; turns)</a:t>
            </a:r>
          </a:p>
          <a:p>
            <a:r>
              <a:rPr lang="en-US" b="1" dirty="0" smtClean="0"/>
              <a:t>Operations </a:t>
            </a:r>
            <a:r>
              <a:rPr lang="en-US" b="1" dirty="0"/>
              <a:t> (patterns &amp; </a:t>
            </a:r>
            <a:r>
              <a:rPr lang="en-US" b="1" dirty="0" smtClean="0"/>
              <a:t>Com)in Class E Airspace</a:t>
            </a:r>
          </a:p>
          <a:p>
            <a:r>
              <a:rPr lang="en-US" b="1" dirty="0" smtClean="0"/>
              <a:t>Operations in Class D Airspace </a:t>
            </a:r>
          </a:p>
          <a:p>
            <a:r>
              <a:rPr lang="en-US" b="1" dirty="0" smtClean="0"/>
              <a:t>Cloud Clearance</a:t>
            </a:r>
          </a:p>
          <a:p>
            <a:endParaRPr lang="en-US" b="1" dirty="0" smtClean="0"/>
          </a:p>
          <a:p>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Waiver &amp; Authorizations</a:t>
            </a:r>
            <a:endParaRPr lang="en-US" dirty="0"/>
          </a:p>
        </p:txBody>
      </p:sp>
      <p:sp>
        <p:nvSpPr>
          <p:cNvPr id="3" name="Content Placeholder 2"/>
          <p:cNvSpPr>
            <a:spLocks noGrp="1"/>
          </p:cNvSpPr>
          <p:nvPr>
            <p:ph sz="half" idx="1"/>
          </p:nvPr>
        </p:nvSpPr>
        <p:spPr/>
        <p:txBody>
          <a:bodyPr>
            <a:normAutofit/>
          </a:bodyPr>
          <a:lstStyle/>
          <a:p>
            <a:r>
              <a:rPr lang="en-US" b="1" dirty="0" smtClean="0"/>
              <a:t>91.303  (c) (d) (e)</a:t>
            </a:r>
          </a:p>
          <a:p>
            <a:endParaRPr lang="en-US" b="1" dirty="0"/>
          </a:p>
          <a:p>
            <a:endParaRPr lang="en-US" b="1" dirty="0" smtClean="0"/>
          </a:p>
          <a:p>
            <a:endParaRPr lang="en-US" b="1" dirty="0" smtClean="0"/>
          </a:p>
          <a:p>
            <a:r>
              <a:rPr lang="en-US" b="1" dirty="0" smtClean="0"/>
              <a:t>Authorizations……..</a:t>
            </a:r>
          </a:p>
          <a:p>
            <a:r>
              <a:rPr lang="en-US" b="1" dirty="0" smtClean="0"/>
              <a:t>105.21</a:t>
            </a:r>
            <a:endParaRPr lang="en-US" dirty="0"/>
          </a:p>
        </p:txBody>
      </p:sp>
      <p:sp>
        <p:nvSpPr>
          <p:cNvPr id="4" name="Content Placeholder 3"/>
          <p:cNvSpPr>
            <a:spLocks noGrp="1"/>
          </p:cNvSpPr>
          <p:nvPr>
            <p:ph sz="half" idx="2"/>
          </p:nvPr>
        </p:nvSpPr>
        <p:spPr/>
        <p:txBody>
          <a:bodyPr>
            <a:normAutofit/>
          </a:bodyPr>
          <a:lstStyle/>
          <a:p>
            <a:r>
              <a:rPr lang="en-US" b="1" dirty="0" smtClean="0"/>
              <a:t>Aerobatic Flight within Class  D,      on airway, below 1500 </a:t>
            </a:r>
            <a:r>
              <a:rPr lang="en-US" b="1" dirty="0" err="1" smtClean="0"/>
              <a:t>ft</a:t>
            </a:r>
            <a:endParaRPr lang="en-US" b="1" dirty="0" smtClean="0"/>
          </a:p>
          <a:p>
            <a:endParaRPr lang="en-US" b="1" dirty="0" smtClean="0"/>
          </a:p>
          <a:p>
            <a:endParaRPr lang="en-US" b="1" dirty="0" smtClean="0"/>
          </a:p>
          <a:p>
            <a:r>
              <a:rPr lang="en-US" b="1" dirty="0" smtClean="0"/>
              <a:t>Congested Area Parachute Jump</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FAA Provisions for Night Demonstration</a:t>
            </a:r>
            <a:endParaRPr lang="en-US" dirty="0"/>
          </a:p>
        </p:txBody>
      </p:sp>
      <p:sp>
        <p:nvSpPr>
          <p:cNvPr id="3" name="Content Placeholder 2"/>
          <p:cNvSpPr>
            <a:spLocks noGrp="1"/>
          </p:cNvSpPr>
          <p:nvPr>
            <p:ph sz="half" idx="1"/>
          </p:nvPr>
        </p:nvSpPr>
        <p:spPr/>
        <p:txBody>
          <a:bodyPr>
            <a:normAutofit fontScale="92500" lnSpcReduction="10000"/>
          </a:bodyPr>
          <a:lstStyle/>
          <a:p>
            <a:r>
              <a:rPr lang="en-US" b="1" dirty="0" smtClean="0"/>
              <a:t>Night Starts after </a:t>
            </a:r>
            <a:r>
              <a:rPr lang="en-US" b="1" smtClean="0"/>
              <a:t>Civil Twilight</a:t>
            </a:r>
          </a:p>
          <a:p>
            <a:endParaRPr lang="en-US" b="1" dirty="0" smtClean="0"/>
          </a:p>
          <a:p>
            <a:r>
              <a:rPr lang="en-US" b="1" dirty="0" smtClean="0"/>
              <a:t>Confined to 1NM either side of  Show </a:t>
            </a:r>
            <a:r>
              <a:rPr lang="en-US" b="1" dirty="0" err="1" smtClean="0"/>
              <a:t>Ctr</a:t>
            </a:r>
            <a:endParaRPr lang="en-US" b="1" dirty="0" smtClean="0"/>
          </a:p>
          <a:p>
            <a:endParaRPr lang="en-US" b="1" dirty="0"/>
          </a:p>
          <a:p>
            <a:r>
              <a:rPr lang="en-US" b="1" dirty="0" smtClean="0"/>
              <a:t>Demo above 500’ and  below 5000’</a:t>
            </a:r>
          </a:p>
          <a:p>
            <a:r>
              <a:rPr lang="en-US" b="1" dirty="0" smtClean="0"/>
              <a:t>WX minimums 2500 / 3</a:t>
            </a:r>
          </a:p>
        </p:txBody>
      </p:sp>
      <p:sp>
        <p:nvSpPr>
          <p:cNvPr id="4" name="Content Placeholder 3"/>
          <p:cNvSpPr>
            <a:spLocks noGrp="1"/>
          </p:cNvSpPr>
          <p:nvPr>
            <p:ph sz="half" idx="2"/>
          </p:nvPr>
        </p:nvSpPr>
        <p:spPr>
          <a:xfrm>
            <a:off x="4648200" y="1600200"/>
            <a:ext cx="4495800" cy="4525963"/>
          </a:xfrm>
        </p:spPr>
        <p:txBody>
          <a:bodyPr>
            <a:normAutofit fontScale="92500" lnSpcReduction="10000"/>
          </a:bodyPr>
          <a:lstStyle/>
          <a:p>
            <a:r>
              <a:rPr lang="en-US" b="1" dirty="0" smtClean="0"/>
              <a:t>Twilight ends at 2035 LCL on Friday</a:t>
            </a:r>
          </a:p>
          <a:p>
            <a:r>
              <a:rPr lang="en-US" b="1" dirty="0" smtClean="0"/>
              <a:t>Sunset 2102</a:t>
            </a:r>
            <a:endParaRPr lang="en-US" b="1" dirty="0"/>
          </a:p>
          <a:p>
            <a:r>
              <a:rPr lang="en-US" b="1" dirty="0" smtClean="0"/>
              <a:t>Along well defined lighted </a:t>
            </a:r>
            <a:r>
              <a:rPr lang="en-US" b="1" dirty="0" err="1" smtClean="0"/>
              <a:t>rwy</a:t>
            </a:r>
            <a:endParaRPr lang="en-US" b="1" dirty="0" smtClean="0"/>
          </a:p>
          <a:p>
            <a:endParaRPr lang="en-US" b="1" dirty="0"/>
          </a:p>
          <a:p>
            <a:endParaRPr lang="en-US" b="1" dirty="0" smtClean="0"/>
          </a:p>
          <a:p>
            <a:endParaRPr lang="en-US" b="1" dirty="0"/>
          </a:p>
          <a:p>
            <a:endParaRPr lang="en-US" b="1" dirty="0" smtClean="0"/>
          </a:p>
          <a:p>
            <a:r>
              <a:rPr lang="en-US" b="1" dirty="0" smtClean="0"/>
              <a:t>FAR 91.155 NOT APPLICABLE</a:t>
            </a:r>
          </a:p>
        </p:txBody>
      </p:sp>
    </p:spTree>
    <p:extLst>
      <p:ext uri="{BB962C8B-B14F-4D97-AF65-F5344CB8AC3E}">
        <p14:creationId xmlns:p14="http://schemas.microsoft.com/office/powerpoint/2010/main" val="31751720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762000"/>
            <a:ext cx="7772400" cy="2362200"/>
          </a:xfrm>
        </p:spPr>
        <p:txBody>
          <a:bodyPr>
            <a:normAutofit fontScale="90000"/>
          </a:bodyPr>
          <a:lstStyle/>
          <a:p>
            <a:r>
              <a:rPr lang="en-US" dirty="0" smtClean="0"/>
              <a:t>Waivered Airspace</a:t>
            </a:r>
            <a:br>
              <a:rPr lang="en-US" dirty="0" smtClean="0"/>
            </a:br>
            <a:r>
              <a:rPr lang="en-US" b="1" dirty="0" smtClean="0"/>
              <a:t>1200-1700</a:t>
            </a:r>
            <a:r>
              <a:rPr lang="en-US" dirty="0" smtClean="0"/>
              <a:t> Daily  S S</a:t>
            </a:r>
            <a:br>
              <a:rPr lang="en-US" dirty="0" smtClean="0"/>
            </a:br>
            <a:r>
              <a:rPr lang="en-US" dirty="0" err="1" smtClean="0"/>
              <a:t>sfc</a:t>
            </a:r>
            <a:r>
              <a:rPr lang="en-US" dirty="0" smtClean="0"/>
              <a:t> to FL180</a:t>
            </a:r>
            <a:br>
              <a:rPr lang="en-US" dirty="0" smtClean="0"/>
            </a:br>
            <a:r>
              <a:rPr lang="en-US" dirty="0" smtClean="0"/>
              <a:t>(13000) AGL  </a:t>
            </a:r>
            <a:br>
              <a:rPr lang="en-US" dirty="0" smtClean="0"/>
            </a:br>
            <a:endParaRPr lang="en-US" dirty="0"/>
          </a:p>
        </p:txBody>
      </p:sp>
      <p:sp>
        <p:nvSpPr>
          <p:cNvPr id="6" name="Subtitle 5"/>
          <p:cNvSpPr>
            <a:spLocks noGrp="1"/>
          </p:cNvSpPr>
          <p:nvPr>
            <p:ph type="subTitle" idx="1"/>
          </p:nvPr>
        </p:nvSpPr>
        <p:spPr>
          <a:xfrm>
            <a:off x="838200" y="3124200"/>
            <a:ext cx="7620000" cy="2514600"/>
          </a:xfrm>
        </p:spPr>
        <p:txBody>
          <a:bodyPr>
            <a:normAutofit/>
          </a:bodyPr>
          <a:lstStyle/>
          <a:p>
            <a:r>
              <a:rPr lang="en-US" dirty="0" smtClean="0">
                <a:solidFill>
                  <a:schemeClr val="accent6">
                    <a:lumMod val="75000"/>
                  </a:schemeClr>
                </a:solidFill>
              </a:rPr>
              <a:t>TFR</a:t>
            </a:r>
          </a:p>
          <a:p>
            <a:r>
              <a:rPr lang="en-US" dirty="0" smtClean="0">
                <a:solidFill>
                  <a:schemeClr val="accent6">
                    <a:lumMod val="75000"/>
                  </a:schemeClr>
                </a:solidFill>
              </a:rPr>
              <a:t>1200 1700 </a:t>
            </a:r>
            <a:r>
              <a:rPr lang="en-US" dirty="0" err="1" smtClean="0">
                <a:solidFill>
                  <a:schemeClr val="accent6">
                    <a:lumMod val="75000"/>
                  </a:schemeClr>
                </a:solidFill>
              </a:rPr>
              <a:t>sfc</a:t>
            </a:r>
            <a:r>
              <a:rPr lang="en-US" dirty="0" smtClean="0">
                <a:solidFill>
                  <a:schemeClr val="accent6">
                    <a:lumMod val="75000"/>
                  </a:schemeClr>
                </a:solidFill>
              </a:rPr>
              <a:t> to 13000 AGL   (18000 MSL)</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220200" cy="4801314"/>
          </a:xfrm>
          <a:prstGeom prst="rect">
            <a:avLst/>
          </a:prstGeom>
        </p:spPr>
        <p:txBody>
          <a:bodyPr wrap="square">
            <a:spAutoFit/>
          </a:bodyPr>
          <a:lstStyle/>
          <a:p>
            <a:r>
              <a:rPr lang="en-US" dirty="0">
                <a:latin typeface="-webkit-standard" charset="0"/>
                <a:ea typeface="Times New Roman" charset="0"/>
                <a:cs typeface="Times New Roman" charset="0"/>
              </a:rPr>
              <a:t>FDC 7/1913 ZLC ID..AIRSPACE SALT LAKE CITY, IDAHO FALLS, ID..TEMPORARY FLIGHT RESTRICTION. THIS NOTAM REPLACES NOTAM 7/1216 TO UPDATE THE SHOW TIMES TO EXLCUDE THE NIGHT SHOW ON JULY 22ND (JULY 21ST NIGHT SHOW). . PURSUANT TO 14 CFR SECTION 91.145, MANAGEMENT OF ACFT OPS IN THE VCY OF AERIAL DEMONSTRATIONS AND MAJOR SPORTING EVENTS, ACFT OPS ARE PROHIBITED WI AN AREA DEFINED AS 7NM RADIUS OF 433117N1120458W (IDA265000.8) SFC-17999FT MSL </a:t>
            </a:r>
            <a:endParaRPr lang="en-US" dirty="0">
              <a:latin typeface="Calibri" charset="0"/>
              <a:ea typeface="Calibri" charset="0"/>
              <a:cs typeface="Times New Roman" charset="0"/>
            </a:endParaRPr>
          </a:p>
          <a:p>
            <a:r>
              <a:rPr lang="en-US" dirty="0" smtClean="0">
                <a:latin typeface="-webkit-standard" charset="0"/>
                <a:ea typeface="Times New Roman" charset="0"/>
                <a:cs typeface="Times New Roman" charset="0"/>
              </a:rPr>
              <a:t>EFFECTIVE </a:t>
            </a:r>
            <a:endParaRPr lang="en-US" dirty="0" smtClean="0">
              <a:latin typeface="Calibri" charset="0"/>
              <a:ea typeface="Calibri" charset="0"/>
              <a:cs typeface="Times New Roman" charset="0"/>
            </a:endParaRPr>
          </a:p>
          <a:p>
            <a:r>
              <a:rPr lang="en-US" dirty="0" smtClean="0">
                <a:latin typeface="-webkit-standard" charset="0"/>
                <a:ea typeface="Times New Roman" charset="0"/>
                <a:cs typeface="Times New Roman" charset="0"/>
              </a:rPr>
              <a:t>1707201800 </a:t>
            </a:r>
            <a:r>
              <a:rPr lang="en-US" dirty="0">
                <a:latin typeface="-webkit-standard" charset="0"/>
                <a:ea typeface="Times New Roman" charset="0"/>
                <a:cs typeface="Times New Roman" charset="0"/>
              </a:rPr>
              <a:t>UTC UNTIL 1707202000 UTC,            Thu    </a:t>
            </a:r>
            <a:r>
              <a:rPr lang="en-US" dirty="0">
                <a:solidFill>
                  <a:srgbClr val="FF0000"/>
                </a:solidFill>
                <a:latin typeface="-webkit-standard" charset="0"/>
                <a:ea typeface="Times New Roman" charset="0"/>
                <a:cs typeface="Times New Roman" charset="0"/>
              </a:rPr>
              <a:t>1200 - 1400</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1707202100 UTC UNTIL 1707202230 UTC,            Thu    </a:t>
            </a:r>
            <a:r>
              <a:rPr lang="en-US" dirty="0">
                <a:solidFill>
                  <a:srgbClr val="FF0000"/>
                </a:solidFill>
                <a:latin typeface="-webkit-standard" charset="0"/>
                <a:ea typeface="Times New Roman" charset="0"/>
                <a:cs typeface="Times New Roman" charset="0"/>
              </a:rPr>
              <a:t>1500 - 1630</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1707211800 UTC UNTIL 1707212300 UTC,             Fri     1200 - 1700</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1707221800 UTC UNTIL 1707222300 UTC, AND   Sat     1200 - 1700</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1707231800 UTC UNTIL 1707232300 UTC.            Sun     1200 - 1700</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DUE TO HIGH SPEED AERIAL DEMONSTRATION BY THE USN BLUE ANGELS. UNLESS AUTHORIZED BY ATC. JIM TUCCIARONE, PHONE 216-390-8410, IS THE POINT OF CONTACT. THE IDAHO FALLS ATCT /IDA/ ATCT, PHONE 208-523-7045, IS THE FAA COORDINATION FACILITY. 1707201800-1707232300</a:t>
            </a:r>
            <a:r>
              <a:rPr lang="en-US" dirty="0"/>
              <a:t> </a:t>
            </a:r>
          </a:p>
        </p:txBody>
      </p:sp>
    </p:spTree>
    <p:extLst>
      <p:ext uri="{BB962C8B-B14F-4D97-AF65-F5344CB8AC3E}">
        <p14:creationId xmlns:p14="http://schemas.microsoft.com/office/powerpoint/2010/main" val="629644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848"/>
            <a:ext cx="8229600" cy="861848"/>
          </a:xfrm>
        </p:spPr>
        <p:txBody>
          <a:bodyPr/>
          <a:lstStyle/>
          <a:p>
            <a:r>
              <a:rPr lang="en-US" smtClean="0"/>
              <a:t>TFR DAYTIME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609600"/>
            <a:ext cx="7772400" cy="6232634"/>
          </a:xfrm>
        </p:spPr>
      </p:pic>
    </p:spTree>
    <p:extLst>
      <p:ext uri="{BB962C8B-B14F-4D97-AF65-F5344CB8AC3E}">
        <p14:creationId xmlns:p14="http://schemas.microsoft.com/office/powerpoint/2010/main" val="2011534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66" y="1676400"/>
            <a:ext cx="8991600" cy="3416320"/>
          </a:xfrm>
          <a:prstGeom prst="rect">
            <a:avLst/>
          </a:prstGeom>
        </p:spPr>
        <p:txBody>
          <a:bodyPr wrap="square">
            <a:spAutoFit/>
          </a:bodyPr>
          <a:lstStyle/>
          <a:p>
            <a:r>
              <a:rPr lang="en-US" dirty="0">
                <a:latin typeface="-webkit-standard" charset="0"/>
                <a:ea typeface="Times New Roman" charset="0"/>
                <a:cs typeface="Times New Roman" charset="0"/>
              </a:rPr>
              <a:t>FDC 7/1911 ZLC ID..AIRSPACE SALT LAKE, IDAHO FALLS, ID..TEMPORARY FLIGHT RESTRICTION. PURSUANT TO 14 CFR SECTION 91.145, MANAGEMENT OF ACFT OPS IN THE VCY OF AERIAL DEMONSTRATIONS AND MAJOR SPORTING EVENTS, ACFT OPS ARE PROHIBITED WI AN AREA DEFINED AS 7NM RADIUS OF 433117N1120458W (IDA265000.8) SFC-17999FT MSL</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 </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EFFECTIVE </a:t>
            </a:r>
            <a:r>
              <a:rPr lang="en-US" dirty="0">
                <a:solidFill>
                  <a:srgbClr val="FF0000"/>
                </a:solidFill>
                <a:latin typeface="-webkit-standard" charset="0"/>
                <a:ea typeface="Times New Roman" charset="0"/>
                <a:cs typeface="Times New Roman" charset="0"/>
              </a:rPr>
              <a:t>1707220330 UTC UNTIL 1707220430 UTC.</a:t>
            </a:r>
            <a:r>
              <a:rPr lang="en-US" dirty="0">
                <a:latin typeface="-webkit-standard" charset="0"/>
                <a:ea typeface="Times New Roman" charset="0"/>
                <a:cs typeface="Times New Roman" charset="0"/>
              </a:rPr>
              <a:t>    2130 - 2230  </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 </a:t>
            </a:r>
            <a:endParaRPr lang="en-US" dirty="0">
              <a:latin typeface="Calibri" charset="0"/>
              <a:ea typeface="Calibri" charset="0"/>
              <a:cs typeface="Times New Roman" charset="0"/>
            </a:endParaRPr>
          </a:p>
          <a:p>
            <a:r>
              <a:rPr lang="en-US" dirty="0">
                <a:latin typeface="-webkit-standard" charset="0"/>
                <a:ea typeface="Times New Roman" charset="0"/>
                <a:cs typeface="Times New Roman" charset="0"/>
              </a:rPr>
              <a:t>DUE TO HIGH SPEED AERIAL DEMONSTRATION BY THE USN BLUE ANGELS. UNLESS AUTHORIZED BY ATC. JIM TUCCIARONE, PHONE 216-390-8410, IS THE POINT OF CONTACT. THE SALT LAKE CITY /ZLC/ ARTCC, PHONE 801-320-2561, IS THE FAA COORDINATION FACILITY. 1707220330-1707220430</a:t>
            </a:r>
            <a:r>
              <a:rPr lang="en-US" dirty="0"/>
              <a:t> </a:t>
            </a:r>
          </a:p>
        </p:txBody>
      </p:sp>
    </p:spTree>
    <p:extLst>
      <p:ext uri="{BB962C8B-B14F-4D97-AF65-F5344CB8AC3E}">
        <p14:creationId xmlns:p14="http://schemas.microsoft.com/office/powerpoint/2010/main" val="2090199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TFR Night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219200"/>
            <a:ext cx="6705600" cy="5562600"/>
          </a:xfrm>
        </p:spPr>
      </p:pic>
    </p:spTree>
    <p:extLst>
      <p:ext uri="{BB962C8B-B14F-4D97-AF65-F5344CB8AC3E}">
        <p14:creationId xmlns:p14="http://schemas.microsoft.com/office/powerpoint/2010/main" val="1440591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657351"/>
            <a:ext cx="6858000" cy="4247317"/>
          </a:xfrm>
          <a:prstGeom prst="rect">
            <a:avLst/>
          </a:prstGeom>
        </p:spPr>
        <p:txBody>
          <a:bodyPr wrap="square">
            <a:spAutoFit/>
          </a:bodyPr>
          <a:lstStyle/>
          <a:p>
            <a:pPr algn="ctr"/>
            <a:r>
              <a:rPr lang="en-US" sz="2400" dirty="0"/>
              <a:t>The following aircraft attitudes will be considered </a:t>
            </a:r>
            <a:r>
              <a:rPr lang="en-US" sz="3000" dirty="0"/>
              <a:t>Aerobatic Flight</a:t>
            </a:r>
            <a:r>
              <a:rPr lang="en-US" sz="2400" dirty="0"/>
              <a:t>: </a:t>
            </a:r>
          </a:p>
          <a:p>
            <a:endParaRPr lang="en-US" sz="2400" dirty="0"/>
          </a:p>
          <a:p>
            <a:pPr marL="385763" indent="-385763">
              <a:buAutoNum type="alphaLcPeriod"/>
            </a:pPr>
            <a:r>
              <a:rPr lang="en-US" sz="2400" dirty="0"/>
              <a:t>For all solo aircraft: when the </a:t>
            </a:r>
            <a:r>
              <a:rPr lang="en-US" sz="2400" dirty="0">
                <a:solidFill>
                  <a:srgbClr val="FF0000"/>
                </a:solidFill>
              </a:rPr>
              <a:t>pitch angle exceeds a positive or negative 60° angle from the horizon</a:t>
            </a:r>
            <a:r>
              <a:rPr lang="en-US" sz="2400" dirty="0"/>
              <a:t>, </a:t>
            </a:r>
            <a:r>
              <a:rPr lang="en-US" sz="2400" dirty="0">
                <a:solidFill>
                  <a:srgbClr val="3366FF"/>
                </a:solidFill>
              </a:rPr>
              <a:t>and/or when the bank angle exceeds 75°. </a:t>
            </a:r>
          </a:p>
          <a:p>
            <a:endParaRPr lang="en-US" sz="2400" dirty="0"/>
          </a:p>
          <a:p>
            <a:r>
              <a:rPr lang="en-US" sz="2400" dirty="0"/>
              <a:t>b. For formation flights: </a:t>
            </a:r>
            <a:r>
              <a:rPr lang="en-US" sz="2400" dirty="0">
                <a:solidFill>
                  <a:srgbClr val="FF0000"/>
                </a:solidFill>
              </a:rPr>
              <a:t>when the pitch angle exceeds a positive or negative 45° angle from the horizon</a:t>
            </a:r>
            <a:r>
              <a:rPr lang="en-US" sz="2400" dirty="0"/>
              <a:t>, </a:t>
            </a:r>
            <a:r>
              <a:rPr lang="en-US" sz="2400" dirty="0">
                <a:solidFill>
                  <a:srgbClr val="3366FF"/>
                </a:solidFill>
              </a:rPr>
              <a:t>and/or when the bank diverges from level flight in excess of 60° </a:t>
            </a:r>
            <a:r>
              <a:rPr lang="en-US" sz="2400" dirty="0"/>
              <a:t>.</a:t>
            </a:r>
          </a:p>
        </p:txBody>
      </p:sp>
    </p:spTree>
    <p:extLst>
      <p:ext uri="{BB962C8B-B14F-4D97-AF65-F5344CB8AC3E}">
        <p14:creationId xmlns:p14="http://schemas.microsoft.com/office/powerpoint/2010/main" val="1471474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TIME CHECK</a:t>
            </a:r>
            <a:endParaRPr lang="en-US" dirty="0"/>
          </a:p>
        </p:txBody>
      </p:sp>
      <p:sp>
        <p:nvSpPr>
          <p:cNvPr id="3" name="Subtitle 2"/>
          <p:cNvSpPr>
            <a:spLocks noGrp="1"/>
          </p:cNvSpPr>
          <p:nvPr>
            <p:ph type="subTitle" idx="1"/>
          </p:nvPr>
        </p:nvSpPr>
        <p:spPr/>
        <p:txBody>
          <a:bodyPr/>
          <a:lstStyle/>
          <a:p>
            <a:r>
              <a:rPr lang="en-US" dirty="0" smtClean="0"/>
              <a:t>OFFICIAL AIRSHOW TIME</a:t>
            </a:r>
          </a:p>
          <a:p>
            <a:r>
              <a:rPr lang="en-US" dirty="0" smtClean="0"/>
              <a:t>LOCAL</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SHOW RUNWAY</a:t>
            </a:r>
            <a:endParaRPr lang="en-US" dirty="0"/>
          </a:p>
        </p:txBody>
      </p:sp>
      <p:sp>
        <p:nvSpPr>
          <p:cNvPr id="3" name="Content Placeholder 2"/>
          <p:cNvSpPr>
            <a:spLocks noGrp="1"/>
          </p:cNvSpPr>
          <p:nvPr>
            <p:ph idx="1"/>
          </p:nvPr>
        </p:nvSpPr>
        <p:spPr/>
        <p:txBody>
          <a:bodyPr/>
          <a:lstStyle/>
          <a:p>
            <a:r>
              <a:rPr lang="en-US" dirty="0" err="1" smtClean="0"/>
              <a:t>Rwy</a:t>
            </a:r>
            <a:r>
              <a:rPr lang="en-US" dirty="0" smtClean="0"/>
              <a:t> 2/20        9002 x 150</a:t>
            </a:r>
          </a:p>
          <a:p>
            <a:r>
              <a:rPr lang="en-US" dirty="0" smtClean="0"/>
              <a:t>Elevation         4744’ </a:t>
            </a:r>
          </a:p>
          <a:p>
            <a:r>
              <a:rPr lang="en-US" dirty="0" smtClean="0"/>
              <a:t>Magnetic Variation  15E</a:t>
            </a:r>
          </a:p>
          <a:p>
            <a:endParaRPr lang="en-US" dirty="0"/>
          </a:p>
          <a:p>
            <a:r>
              <a:rPr lang="en-US" dirty="0" smtClean="0"/>
              <a:t>Tower Open  0700 - 2000</a:t>
            </a:r>
            <a:endParaRPr lang="en-US" dirty="0"/>
          </a:p>
        </p:txBody>
      </p:sp>
    </p:spTree>
    <p:extLst>
      <p:ext uri="{BB962C8B-B14F-4D97-AF65-F5344CB8AC3E}">
        <p14:creationId xmlns:p14="http://schemas.microsoft.com/office/powerpoint/2010/main" val="1760336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AEROBATIC BOX</a:t>
            </a:r>
            <a:br>
              <a:rPr lang="en-US" dirty="0" smtClean="0"/>
            </a:br>
            <a:r>
              <a:rPr lang="en-US" sz="1600" dirty="0" smtClean="0"/>
              <a:t>see chart</a:t>
            </a:r>
            <a:endParaRPr lang="en-US" sz="1600" dirty="0"/>
          </a:p>
        </p:txBody>
      </p:sp>
      <p:sp>
        <p:nvSpPr>
          <p:cNvPr id="3" name="Content Placeholder 2"/>
          <p:cNvSpPr>
            <a:spLocks noGrp="1"/>
          </p:cNvSpPr>
          <p:nvPr>
            <p:ph sz="half" idx="1"/>
          </p:nvPr>
        </p:nvSpPr>
        <p:spPr>
          <a:xfrm>
            <a:off x="457200" y="1371600"/>
            <a:ext cx="4038600" cy="4754563"/>
          </a:xfrm>
        </p:spPr>
        <p:txBody>
          <a:bodyPr>
            <a:normAutofit fontScale="92500" lnSpcReduction="10000"/>
          </a:bodyPr>
          <a:lstStyle/>
          <a:p>
            <a:r>
              <a:rPr lang="en-US" dirty="0" smtClean="0"/>
              <a:t>Crowd Line </a:t>
            </a:r>
          </a:p>
          <a:p>
            <a:endParaRPr lang="en-US" dirty="0" smtClean="0"/>
          </a:p>
          <a:p>
            <a:pPr>
              <a:buNone/>
            </a:pPr>
            <a:endParaRPr lang="en-US" dirty="0" smtClean="0"/>
          </a:p>
          <a:p>
            <a:r>
              <a:rPr lang="en-US" dirty="0" smtClean="0"/>
              <a:t>Cat III Line    500</a:t>
            </a:r>
          </a:p>
          <a:p>
            <a:endParaRPr lang="en-US" dirty="0"/>
          </a:p>
          <a:p>
            <a:r>
              <a:rPr lang="en-US" dirty="0" smtClean="0"/>
              <a:t>Cat II Line  1200</a:t>
            </a:r>
          </a:p>
          <a:p>
            <a:endParaRPr lang="en-US" dirty="0" smtClean="0"/>
          </a:p>
          <a:p>
            <a:endParaRPr lang="en-US" dirty="0" smtClean="0"/>
          </a:p>
          <a:p>
            <a:endParaRPr lang="en-US" dirty="0" smtClean="0"/>
          </a:p>
          <a:p>
            <a:r>
              <a:rPr lang="en-US" dirty="0" smtClean="0"/>
              <a:t>CAT I   (1500)</a:t>
            </a:r>
          </a:p>
          <a:p>
            <a:endParaRPr lang="en-US" dirty="0" smtClean="0"/>
          </a:p>
          <a:p>
            <a:endParaRPr lang="en-US" dirty="0"/>
          </a:p>
        </p:txBody>
      </p:sp>
      <p:sp>
        <p:nvSpPr>
          <p:cNvPr id="4" name="Content Placeholder 3"/>
          <p:cNvSpPr>
            <a:spLocks noGrp="1"/>
          </p:cNvSpPr>
          <p:nvPr>
            <p:ph sz="half" idx="2"/>
          </p:nvPr>
        </p:nvSpPr>
        <p:spPr>
          <a:xfrm>
            <a:off x="4648200" y="1371600"/>
            <a:ext cx="4267200" cy="4754563"/>
          </a:xfrm>
          <a:solidFill>
            <a:schemeClr val="tx2">
              <a:lumMod val="60000"/>
              <a:lumOff val="40000"/>
            </a:schemeClr>
          </a:solidFill>
        </p:spPr>
        <p:txBody>
          <a:bodyPr>
            <a:normAutofit fontScale="92500" lnSpcReduction="10000"/>
          </a:bodyPr>
          <a:lstStyle/>
          <a:p>
            <a:pPr>
              <a:buNone/>
            </a:pPr>
            <a:r>
              <a:rPr lang="en-US" dirty="0" smtClean="0">
                <a:solidFill>
                  <a:srgbClr val="FFFF00"/>
                </a:solidFill>
              </a:rPr>
              <a:t>Red Line  (Orange) Plastic Snow Fencing</a:t>
            </a:r>
          </a:p>
          <a:p>
            <a:pPr>
              <a:buNone/>
            </a:pPr>
            <a:endParaRPr lang="en-US" dirty="0" smtClean="0">
              <a:solidFill>
                <a:srgbClr val="FF6600"/>
              </a:solidFill>
            </a:endParaRPr>
          </a:p>
          <a:p>
            <a:pPr>
              <a:buNone/>
            </a:pPr>
            <a:r>
              <a:rPr lang="en-US" dirty="0" smtClean="0">
                <a:solidFill>
                  <a:srgbClr val="FFFF00"/>
                </a:solidFill>
              </a:rPr>
              <a:t>Outboard Edge of RWY 2-20</a:t>
            </a:r>
          </a:p>
          <a:p>
            <a:pPr>
              <a:buNone/>
            </a:pPr>
            <a:r>
              <a:rPr lang="en-US" dirty="0" smtClean="0">
                <a:solidFill>
                  <a:srgbClr val="FFFF00"/>
                </a:solidFill>
              </a:rPr>
              <a:t>556 </a:t>
            </a:r>
            <a:r>
              <a:rPr lang="en-US" dirty="0" err="1" smtClean="0">
                <a:solidFill>
                  <a:srgbClr val="FFFF00"/>
                </a:solidFill>
              </a:rPr>
              <a:t>ft</a:t>
            </a:r>
            <a:endParaRPr lang="en-US" dirty="0" smtClean="0">
              <a:solidFill>
                <a:srgbClr val="FFFF00"/>
              </a:solidFill>
            </a:endParaRPr>
          </a:p>
          <a:p>
            <a:pPr>
              <a:buNone/>
            </a:pPr>
            <a:endParaRPr lang="en-US" dirty="0">
              <a:solidFill>
                <a:srgbClr val="FFFF00"/>
              </a:solidFill>
            </a:endParaRPr>
          </a:p>
          <a:p>
            <a:pPr>
              <a:buNone/>
            </a:pPr>
            <a:r>
              <a:rPr lang="en-US" dirty="0" smtClean="0">
                <a:solidFill>
                  <a:srgbClr val="FFFF00"/>
                </a:solidFill>
              </a:rPr>
              <a:t>West of road at 1140’ Parallel to RWY</a:t>
            </a:r>
          </a:p>
          <a:p>
            <a:pPr>
              <a:buNone/>
            </a:pPr>
            <a:endParaRPr lang="en-US" dirty="0" smtClean="0">
              <a:solidFill>
                <a:srgbClr val="FFFF00"/>
              </a:solidFill>
            </a:endParaRPr>
          </a:p>
          <a:p>
            <a:pPr>
              <a:buNone/>
            </a:pPr>
            <a:r>
              <a:rPr lang="en-US" dirty="0" smtClean="0">
                <a:solidFill>
                  <a:srgbClr val="FFFF00"/>
                </a:solidFill>
              </a:rPr>
              <a:t>5000’ x 50’ White Tarp</a:t>
            </a:r>
          </a:p>
          <a:p>
            <a:pPr>
              <a:buNone/>
            </a:pPr>
            <a:r>
              <a:rPr lang="en-US" dirty="0" smtClean="0">
                <a:solidFill>
                  <a:srgbClr val="FFFF00"/>
                </a:solidFill>
              </a:rPr>
              <a:t>1500 ft</a:t>
            </a:r>
          </a:p>
          <a:p>
            <a:pPr>
              <a:buNone/>
            </a:pPr>
            <a:endParaRPr lang="en-US" dirty="0">
              <a:solidFill>
                <a:schemeClr val="accent2">
                  <a:lumMod val="75000"/>
                </a:schemeClr>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AEROBATIC BOX</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Show Center   Cat I</a:t>
            </a:r>
          </a:p>
          <a:p>
            <a:r>
              <a:rPr lang="en-US" dirty="0" smtClean="0"/>
              <a:t>Show Center Cat III</a:t>
            </a:r>
          </a:p>
          <a:p>
            <a:endParaRPr lang="en-US" dirty="0" smtClean="0"/>
          </a:p>
          <a:p>
            <a:endParaRPr lang="en-US" dirty="0" smtClean="0"/>
          </a:p>
          <a:p>
            <a:r>
              <a:rPr lang="en-US" dirty="0" smtClean="0"/>
              <a:t>Crowd left Corner</a:t>
            </a:r>
          </a:p>
          <a:p>
            <a:endParaRPr lang="en-US" dirty="0" smtClean="0"/>
          </a:p>
          <a:p>
            <a:endParaRPr lang="en-US" dirty="0" smtClean="0"/>
          </a:p>
          <a:p>
            <a:endParaRPr lang="en-US" dirty="0" smtClean="0"/>
          </a:p>
          <a:p>
            <a:r>
              <a:rPr lang="en-US" dirty="0" smtClean="0"/>
              <a:t>Crowd Right Corner</a:t>
            </a:r>
          </a:p>
          <a:p>
            <a:endParaRPr lang="en-US" dirty="0" smtClean="0"/>
          </a:p>
          <a:p>
            <a:endParaRPr lang="en-US" dirty="0"/>
          </a:p>
        </p:txBody>
      </p:sp>
      <p:sp>
        <p:nvSpPr>
          <p:cNvPr id="4" name="Content Placeholder 3"/>
          <p:cNvSpPr>
            <a:spLocks noGrp="1"/>
          </p:cNvSpPr>
          <p:nvPr>
            <p:ph sz="half" idx="2"/>
          </p:nvPr>
        </p:nvSpPr>
        <p:spPr>
          <a:xfrm>
            <a:off x="4648200" y="1600200"/>
            <a:ext cx="4495800" cy="4525963"/>
          </a:xfrm>
          <a:solidFill>
            <a:schemeClr val="tx2">
              <a:lumMod val="60000"/>
              <a:lumOff val="40000"/>
            </a:schemeClr>
          </a:solidFill>
        </p:spPr>
        <p:txBody>
          <a:bodyPr>
            <a:normAutofit fontScale="92500" lnSpcReduction="20000"/>
          </a:bodyPr>
          <a:lstStyle/>
          <a:p>
            <a:pPr>
              <a:buNone/>
            </a:pPr>
            <a:r>
              <a:rPr lang="en-US" dirty="0" smtClean="0">
                <a:solidFill>
                  <a:srgbClr val="FFFF00"/>
                </a:solidFill>
              </a:rPr>
              <a:t>Large White Tractor Trailer</a:t>
            </a:r>
          </a:p>
          <a:p>
            <a:pPr>
              <a:buNone/>
            </a:pPr>
            <a:r>
              <a:rPr lang="en-US" dirty="0" smtClean="0">
                <a:solidFill>
                  <a:srgbClr val="FFFF00"/>
                </a:solidFill>
              </a:rPr>
              <a:t>GS Antenna </a:t>
            </a:r>
            <a:r>
              <a:rPr lang="mr-IN" dirty="0" smtClean="0">
                <a:solidFill>
                  <a:srgbClr val="FFFF00"/>
                </a:solidFill>
              </a:rPr>
              <a:t>–</a:t>
            </a:r>
            <a:r>
              <a:rPr lang="en-US" dirty="0" smtClean="0">
                <a:solidFill>
                  <a:srgbClr val="FFFF00"/>
                </a:solidFill>
              </a:rPr>
              <a:t> Stub @ PAPI -VOR</a:t>
            </a:r>
          </a:p>
          <a:p>
            <a:pPr>
              <a:buNone/>
            </a:pPr>
            <a:r>
              <a:rPr lang="en-US" dirty="0" smtClean="0">
                <a:solidFill>
                  <a:srgbClr val="FFFF00"/>
                </a:solidFill>
              </a:rPr>
              <a:t> </a:t>
            </a:r>
          </a:p>
          <a:p>
            <a:pPr>
              <a:buNone/>
            </a:pPr>
            <a:endParaRPr lang="en-US" dirty="0" smtClean="0">
              <a:solidFill>
                <a:srgbClr val="FF6600"/>
              </a:solidFill>
            </a:endParaRPr>
          </a:p>
          <a:p>
            <a:pPr>
              <a:buNone/>
            </a:pPr>
            <a:r>
              <a:rPr lang="en-US" dirty="0" smtClean="0">
                <a:solidFill>
                  <a:srgbClr val="FFFF00"/>
                </a:solidFill>
              </a:rPr>
              <a:t>White Plastic in front of Terminal     Pass SOUTH of  Term Ramp </a:t>
            </a:r>
          </a:p>
          <a:p>
            <a:pPr>
              <a:buNone/>
            </a:pPr>
            <a:endParaRPr lang="en-US" dirty="0" smtClean="0">
              <a:solidFill>
                <a:srgbClr val="FFFF00"/>
              </a:solidFill>
            </a:endParaRPr>
          </a:p>
          <a:p>
            <a:pPr>
              <a:buNone/>
            </a:pPr>
            <a:endParaRPr lang="en-US" dirty="0" smtClean="0">
              <a:solidFill>
                <a:srgbClr val="FFFF00"/>
              </a:solidFill>
            </a:endParaRPr>
          </a:p>
          <a:p>
            <a:pPr>
              <a:buNone/>
            </a:pPr>
            <a:r>
              <a:rPr lang="en-US" dirty="0" smtClean="0">
                <a:solidFill>
                  <a:srgbClr val="FFFF00"/>
                </a:solidFill>
              </a:rPr>
              <a:t>White Plastic North of  </a:t>
            </a:r>
            <a:r>
              <a:rPr lang="en-US" dirty="0" err="1" smtClean="0">
                <a:solidFill>
                  <a:srgbClr val="FFFF00"/>
                </a:solidFill>
              </a:rPr>
              <a:t>Rwy</a:t>
            </a:r>
            <a:r>
              <a:rPr lang="en-US" dirty="0" smtClean="0">
                <a:solidFill>
                  <a:srgbClr val="FFFF00"/>
                </a:solidFill>
              </a:rPr>
              <a:t> 17 </a:t>
            </a:r>
            <a:r>
              <a:rPr lang="en-US" dirty="0" err="1" smtClean="0">
                <a:solidFill>
                  <a:srgbClr val="FFFF00"/>
                </a:solidFill>
              </a:rPr>
              <a:t>appch</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609600"/>
          </a:xfrm>
        </p:spPr>
        <p:txBody>
          <a:bodyPr>
            <a:normAutofit/>
          </a:bodyPr>
          <a:lstStyle/>
          <a:p>
            <a:r>
              <a:rPr lang="en-US" sz="2800" smtClean="0"/>
              <a:t>Aerobatic Boxes</a:t>
            </a:r>
            <a:endParaRPr lang="en-US" sz="2800"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381000"/>
            <a:ext cx="9525000" cy="67056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734"/>
            <a:ext cx="8229600" cy="792162"/>
          </a:xfrm>
        </p:spPr>
        <p:txBody>
          <a:bodyPr>
            <a:normAutofit fontScale="90000"/>
          </a:bodyPr>
          <a:lstStyle/>
          <a:p>
            <a:r>
              <a:rPr lang="en-US" dirty="0" smtClean="0"/>
              <a:t>Aerobatic Dimensions Blue Angels</a:t>
            </a:r>
            <a:br>
              <a:rPr lang="en-US" dirty="0" smtClean="0"/>
            </a:br>
            <a:r>
              <a:rPr lang="en-US" dirty="0" smtClean="0"/>
              <a:t>Center + White Tractor Trailer + ARFF </a:t>
            </a:r>
            <a:endParaRPr lang="en-US" dirty="0"/>
          </a:p>
        </p:txBody>
      </p:sp>
      <p:pic>
        <p:nvPicPr>
          <p:cNvPr id="4" name="Content Placeholder 3"/>
          <p:cNvPicPr>
            <a:picLocks noGrp="1"/>
          </p:cNvPicPr>
          <p:nvPr>
            <p:ph idx="1"/>
          </p:nvPr>
        </p:nvPicPr>
        <p:blipFill>
          <a:blip r:embed="rId2"/>
          <a:stretch>
            <a:fillRect/>
          </a:stretch>
        </p:blipFill>
        <p:spPr>
          <a:xfrm>
            <a:off x="0" y="1066800"/>
            <a:ext cx="9144000" cy="5913438"/>
          </a:xfrm>
          <a:prstGeom prst="rect">
            <a:avLst/>
          </a:prstGeom>
        </p:spPr>
      </p:pic>
      <p:sp>
        <p:nvSpPr>
          <p:cNvPr id="5" name="Donut 4"/>
          <p:cNvSpPr/>
          <p:nvPr/>
        </p:nvSpPr>
        <p:spPr>
          <a:xfrm>
            <a:off x="4267200" y="3810000"/>
            <a:ext cx="533400" cy="533400"/>
          </a:xfrm>
          <a:prstGeom prst="don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8382000" y="5029200"/>
            <a:ext cx="685800" cy="6096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953000" y="2743200"/>
            <a:ext cx="533400" cy="533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2590800" y="5410200"/>
            <a:ext cx="381000" cy="3810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3429000" y="5410200"/>
            <a:ext cx="381000" cy="3810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rminator 2"/>
          <p:cNvSpPr/>
          <p:nvPr/>
        </p:nvSpPr>
        <p:spPr>
          <a:xfrm>
            <a:off x="2667000" y="4160043"/>
            <a:ext cx="1600200" cy="122238"/>
          </a:xfrm>
          <a:prstGeom prst="flowChartTerminato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831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609600"/>
          </a:xfrm>
        </p:spPr>
        <p:txBody>
          <a:bodyPr>
            <a:normAutofit fontScale="90000"/>
          </a:bodyPr>
          <a:lstStyle/>
          <a:p>
            <a:r>
              <a:rPr lang="en-US" sz="2800" dirty="0" smtClean="0"/>
              <a:t>Aerobatic Box CAT III  </a:t>
            </a:r>
            <a:r>
              <a:rPr lang="en-US" sz="4000" b="1" dirty="0" smtClean="0">
                <a:solidFill>
                  <a:srgbClr val="92D050"/>
                </a:solidFill>
              </a:rPr>
              <a:t>GREEN</a:t>
            </a:r>
            <a:r>
              <a:rPr lang="en-US" sz="2800" dirty="0" smtClean="0"/>
              <a:t/>
            </a:r>
            <a:br>
              <a:rPr lang="en-US" sz="2800" dirty="0" smtClean="0"/>
            </a:br>
            <a:r>
              <a:rPr lang="en-US" sz="2800" dirty="0" smtClean="0"/>
              <a:t>Show Center </a:t>
            </a:r>
            <a:r>
              <a:rPr lang="mr-IN" sz="2800" dirty="0" smtClean="0"/>
              <a:t>–</a:t>
            </a:r>
            <a:r>
              <a:rPr lang="en-US" sz="2800" dirty="0" smtClean="0"/>
              <a:t> Corner Markers</a:t>
            </a:r>
            <a:endParaRPr lang="en-US" sz="2800" dirty="0"/>
          </a:p>
        </p:txBody>
      </p:sp>
      <p:pic>
        <p:nvPicPr>
          <p:cNvPr id="4" name="Picture 3"/>
          <p:cNvPicPr/>
          <p:nvPr/>
        </p:nvPicPr>
        <p:blipFill>
          <a:blip r:embed="rId2"/>
          <a:stretch>
            <a:fillRect/>
          </a:stretch>
        </p:blipFill>
        <p:spPr>
          <a:xfrm>
            <a:off x="-36443" y="1066800"/>
            <a:ext cx="9144000" cy="5791200"/>
          </a:xfrm>
          <a:prstGeom prst="rect">
            <a:avLst/>
          </a:prstGeom>
          <a:solidFill>
            <a:schemeClr val="bg1">
              <a:lumMod val="95000"/>
            </a:schemeClr>
          </a:solidFill>
          <a:ln>
            <a:solidFill>
              <a:schemeClr val="bg1"/>
            </a:solidFill>
          </a:ln>
        </p:spPr>
      </p:pic>
      <p:sp>
        <p:nvSpPr>
          <p:cNvPr id="2" name="Donut 1"/>
          <p:cNvSpPr/>
          <p:nvPr/>
        </p:nvSpPr>
        <p:spPr>
          <a:xfrm>
            <a:off x="3886200" y="3429000"/>
            <a:ext cx="457200" cy="457200"/>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ysClr val="windowText" lastClr="000000"/>
              </a:solidFill>
            </a:endParaRPr>
          </a:p>
        </p:txBody>
      </p:sp>
      <p:sp>
        <p:nvSpPr>
          <p:cNvPr id="5" name="Rectangle 4"/>
          <p:cNvSpPr/>
          <p:nvPr/>
        </p:nvSpPr>
        <p:spPr>
          <a:xfrm>
            <a:off x="1905000" y="4267200"/>
            <a:ext cx="152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96200" y="4267200"/>
            <a:ext cx="152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5791200" y="3429000"/>
            <a:ext cx="609600" cy="6858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Left-Right Arrow 2"/>
          <p:cNvSpPr/>
          <p:nvPr/>
        </p:nvSpPr>
        <p:spPr>
          <a:xfrm>
            <a:off x="1905000" y="2360428"/>
            <a:ext cx="5867400" cy="2286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6808581">
            <a:off x="4098479" y="1605061"/>
            <a:ext cx="179832" cy="1510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622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0"/>
            <a:ext cx="12268200" cy="6781800"/>
          </a:xfrm>
        </p:spPr>
      </p:pic>
    </p:spTree>
    <p:extLst>
      <p:ext uri="{BB962C8B-B14F-4D97-AF65-F5344CB8AC3E}">
        <p14:creationId xmlns:p14="http://schemas.microsoft.com/office/powerpoint/2010/main" val="390446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Night Show Box &amp; Center</a:t>
            </a:r>
            <a:endParaRPr lang="en-US" dirty="0"/>
          </a:p>
        </p:txBody>
      </p:sp>
      <p:pic>
        <p:nvPicPr>
          <p:cNvPr id="6" name="Content Placeholder 5"/>
          <p:cNvPicPr>
            <a:picLocks noGrp="1"/>
          </p:cNvPicPr>
          <p:nvPr>
            <p:ph idx="1"/>
          </p:nvPr>
        </p:nvPicPr>
        <p:blipFill>
          <a:blip r:embed="rId2"/>
          <a:stretch>
            <a:fillRect/>
          </a:stretch>
        </p:blipFill>
        <p:spPr>
          <a:xfrm>
            <a:off x="76200" y="1600200"/>
            <a:ext cx="8915400" cy="5029200"/>
          </a:xfrm>
          <a:prstGeom prst="rect">
            <a:avLst/>
          </a:prstGeom>
        </p:spPr>
      </p:pic>
      <p:sp>
        <p:nvSpPr>
          <p:cNvPr id="7" name="Donut 6"/>
          <p:cNvSpPr/>
          <p:nvPr/>
        </p:nvSpPr>
        <p:spPr>
          <a:xfrm>
            <a:off x="4114800" y="3810000"/>
            <a:ext cx="304800" cy="3048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8684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Methods Life Helicopter</a:t>
            </a:r>
            <a:endParaRPr lang="en-US" dirty="0"/>
          </a:p>
        </p:txBody>
      </p:sp>
      <p:pic>
        <p:nvPicPr>
          <p:cNvPr id="4" name="Content Placeholder 3"/>
          <p:cNvPicPr>
            <a:picLocks noGrp="1"/>
          </p:cNvPicPr>
          <p:nvPr>
            <p:ph idx="1"/>
          </p:nvPr>
        </p:nvPicPr>
        <p:blipFill>
          <a:blip r:embed="rId2"/>
          <a:stretch>
            <a:fillRect/>
          </a:stretch>
        </p:blipFill>
        <p:spPr>
          <a:xfrm>
            <a:off x="584336" y="1600200"/>
            <a:ext cx="7975327" cy="4525963"/>
          </a:xfrm>
          <a:prstGeom prst="rect">
            <a:avLst/>
          </a:prstGeom>
        </p:spPr>
      </p:pic>
      <p:sp>
        <p:nvSpPr>
          <p:cNvPr id="5" name="Donut 4"/>
          <p:cNvSpPr/>
          <p:nvPr/>
        </p:nvSpPr>
        <p:spPr>
          <a:xfrm>
            <a:off x="6477000" y="4343399"/>
            <a:ext cx="1600200" cy="1447801"/>
          </a:xfrm>
          <a:prstGeom prst="donut">
            <a:avLst>
              <a:gd name="adj" fmla="val 926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1903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Interstate Closed</a:t>
            </a:r>
            <a:r>
              <a:rPr lang="mr-IN" dirty="0" smtClean="0"/>
              <a:t>…</a:t>
            </a:r>
            <a:r>
              <a:rPr lang="en-US" dirty="0" smtClean="0"/>
              <a:t>.River Closed</a:t>
            </a:r>
            <a:br>
              <a:rPr lang="en-US" dirty="0" smtClean="0"/>
            </a:br>
            <a:r>
              <a:rPr lang="en-US" dirty="0" smtClean="0"/>
              <a:t>Controlled Bail-out Area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736" y="1600200"/>
            <a:ext cx="7454527" cy="4525963"/>
          </a:xfrm>
        </p:spPr>
      </p:pic>
      <p:sp>
        <p:nvSpPr>
          <p:cNvPr id="3" name="Bent Arrow 2"/>
          <p:cNvSpPr/>
          <p:nvPr/>
        </p:nvSpPr>
        <p:spPr>
          <a:xfrm rot="7503571">
            <a:off x="7172932" y="1533902"/>
            <a:ext cx="1628736" cy="1295684"/>
          </a:xfrm>
          <a:prstGeom prst="bentArrow">
            <a:avLst>
              <a:gd name="adj1" fmla="val 19616"/>
              <a:gd name="adj2" fmla="val 2341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8378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1904999"/>
          </a:xfrm>
        </p:spPr>
        <p:txBody>
          <a:bodyPr>
            <a:normAutofit/>
          </a:bodyPr>
          <a:lstStyle/>
          <a:p>
            <a:r>
              <a:rPr lang="en-US" sz="6600" dirty="0" smtClean="0">
                <a:solidFill>
                  <a:schemeClr val="tx2">
                    <a:lumMod val="75000"/>
                  </a:schemeClr>
                </a:solidFill>
              </a:rPr>
              <a:t>SAFETY BRIEFING</a:t>
            </a:r>
            <a:endParaRPr lang="en-US" sz="6600" dirty="0">
              <a:solidFill>
                <a:schemeClr val="tx2">
                  <a:lumMod val="75000"/>
                </a:schemeClr>
              </a:solidFill>
            </a:endParaRPr>
          </a:p>
        </p:txBody>
      </p:sp>
      <p:sp>
        <p:nvSpPr>
          <p:cNvPr id="3" name="Subtitle 2"/>
          <p:cNvSpPr>
            <a:spLocks noGrp="1"/>
          </p:cNvSpPr>
          <p:nvPr>
            <p:ph type="subTitle" idx="1"/>
          </p:nvPr>
        </p:nvSpPr>
        <p:spPr>
          <a:xfrm>
            <a:off x="1371600" y="3048000"/>
            <a:ext cx="6400800" cy="2971800"/>
          </a:xfrm>
        </p:spPr>
        <p:txBody>
          <a:bodyPr>
            <a:normAutofit/>
          </a:bodyPr>
          <a:lstStyle/>
          <a:p>
            <a:r>
              <a:rPr lang="en-US" dirty="0" smtClean="0">
                <a:solidFill>
                  <a:schemeClr val="tx2"/>
                </a:solidFill>
              </a:rPr>
              <a:t>All Participants Performing Today</a:t>
            </a:r>
          </a:p>
          <a:p>
            <a:r>
              <a:rPr lang="en-US" dirty="0" smtClean="0">
                <a:solidFill>
                  <a:schemeClr val="tx2"/>
                </a:solidFill>
              </a:rPr>
              <a:t>FAA Monitors</a:t>
            </a:r>
          </a:p>
          <a:p>
            <a:r>
              <a:rPr lang="en-US" dirty="0" smtClean="0">
                <a:solidFill>
                  <a:schemeClr val="tx2"/>
                </a:solidFill>
              </a:rPr>
              <a:t>CFR, SAR, Security</a:t>
            </a:r>
          </a:p>
          <a:p>
            <a:r>
              <a:rPr lang="en-US" dirty="0" smtClean="0">
                <a:solidFill>
                  <a:schemeClr val="tx2"/>
                </a:solidFill>
              </a:rPr>
              <a:t>Crew and Air Show Essential Personnel</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OBSTRUCTIONS</a:t>
            </a:r>
            <a:endParaRPr lang="en-US" dirty="0"/>
          </a:p>
        </p:txBody>
      </p:sp>
      <p:sp>
        <p:nvSpPr>
          <p:cNvPr id="3" name="Content Placeholder 2"/>
          <p:cNvSpPr>
            <a:spLocks noGrp="1"/>
          </p:cNvSpPr>
          <p:nvPr>
            <p:ph sz="half" idx="1"/>
          </p:nvPr>
        </p:nvSpPr>
        <p:spPr>
          <a:xfrm>
            <a:off x="457200" y="1600200"/>
            <a:ext cx="4191000" cy="4525963"/>
          </a:xfrm>
        </p:spPr>
        <p:txBody>
          <a:bodyPr/>
          <a:lstStyle/>
          <a:p>
            <a:r>
              <a:rPr lang="en-US" dirty="0" smtClean="0"/>
              <a:t>Antenna Across from “C” </a:t>
            </a:r>
          </a:p>
          <a:p>
            <a:endParaRPr lang="en-US" dirty="0" smtClean="0"/>
          </a:p>
          <a:p>
            <a:r>
              <a:rPr lang="en-US" dirty="0" smtClean="0"/>
              <a:t>Glide Slope Antenna</a:t>
            </a:r>
          </a:p>
          <a:p>
            <a:endParaRPr lang="en-US" dirty="0"/>
          </a:p>
          <a:p>
            <a:r>
              <a:rPr lang="en-US" dirty="0" smtClean="0"/>
              <a:t>Wind Sock x 2 West</a:t>
            </a:r>
          </a:p>
          <a:p>
            <a:endParaRPr lang="en-US" dirty="0" smtClean="0"/>
          </a:p>
          <a:p>
            <a:endParaRPr lang="en-US" dirty="0" smtClean="0"/>
          </a:p>
        </p:txBody>
      </p:sp>
      <p:sp>
        <p:nvSpPr>
          <p:cNvPr id="4" name="Content Placeholder 3"/>
          <p:cNvSpPr>
            <a:spLocks noGrp="1"/>
          </p:cNvSpPr>
          <p:nvPr>
            <p:ph sz="half" idx="2"/>
          </p:nvPr>
        </p:nvSpPr>
        <p:spPr/>
        <p:txBody>
          <a:bodyPr/>
          <a:lstStyle/>
          <a:p>
            <a:r>
              <a:rPr lang="en-US" dirty="0" smtClean="0">
                <a:solidFill>
                  <a:schemeClr val="accent2">
                    <a:lumMod val="75000"/>
                  </a:schemeClr>
                </a:solidFill>
              </a:rPr>
              <a:t>Height ~ 20 ft</a:t>
            </a:r>
          </a:p>
          <a:p>
            <a:endParaRPr lang="en-US" dirty="0" smtClean="0">
              <a:solidFill>
                <a:srgbClr val="FF0000"/>
              </a:solidFill>
            </a:endParaRPr>
          </a:p>
          <a:p>
            <a:r>
              <a:rPr lang="en-US" dirty="0" smtClean="0">
                <a:solidFill>
                  <a:schemeClr val="accent2">
                    <a:lumMod val="75000"/>
                  </a:schemeClr>
                </a:solidFill>
              </a:rPr>
              <a:t>Height  29ft</a:t>
            </a:r>
          </a:p>
          <a:p>
            <a:endParaRPr lang="en-US" dirty="0" smtClean="0"/>
          </a:p>
          <a:p>
            <a:r>
              <a:rPr lang="en-US" dirty="0" smtClean="0">
                <a:solidFill>
                  <a:srgbClr val="FF0000"/>
                </a:solidFill>
              </a:rPr>
              <a:t>About 10 </a:t>
            </a:r>
            <a:r>
              <a:rPr lang="en-US" dirty="0" err="1" smtClean="0">
                <a:solidFill>
                  <a:srgbClr val="FF0000"/>
                </a:solidFill>
              </a:rPr>
              <a:t>ft</a:t>
            </a: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smtClean="0"/>
              <a:t>Obstruction  GS Antenna/ASOS</a:t>
            </a:r>
            <a:endParaRPr lang="en-US" sz="3200" dirty="0"/>
          </a:p>
        </p:txBody>
      </p:sp>
      <p:sp>
        <p:nvSpPr>
          <p:cNvPr id="7" name="Text Placeholder 6"/>
          <p:cNvSpPr>
            <a:spLocks noGrp="1"/>
          </p:cNvSpPr>
          <p:nvPr>
            <p:ph type="body" sz="half" idx="2"/>
          </p:nvPr>
        </p:nvSpPr>
        <p:spPr/>
        <p:txBody>
          <a:bodyPr>
            <a:normAutofit/>
          </a:bodyPr>
          <a:lstStyle/>
          <a:p>
            <a:pPr algn="ctr"/>
            <a:r>
              <a:rPr lang="en-US" sz="3600" dirty="0" smtClean="0"/>
              <a:t>29 Ft</a:t>
            </a:r>
            <a:endParaRPr lang="en-US" sz="3600" dirty="0"/>
          </a:p>
        </p:txBody>
      </p:sp>
      <p:pic>
        <p:nvPicPr>
          <p:cNvPr id="51202" name="Picture 2" descr="F:\DCIM\100KM883\100_0013.JPG"/>
          <p:cNvPicPr>
            <a:picLocks noGrp="1" noChangeAspect="1" noChangeArrowheads="1"/>
          </p:cNvPicPr>
          <p:nvPr>
            <p:ph type="pic" idx="1"/>
          </p:nvPr>
        </p:nvPicPr>
        <p:blipFill>
          <a:blip r:embed="rId2" cstate="print"/>
          <a:srcRect/>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PIT AREA</a:t>
            </a:r>
            <a:endParaRPr lang="en-US" dirty="0"/>
          </a:p>
        </p:txBody>
      </p:sp>
      <p:sp>
        <p:nvSpPr>
          <p:cNvPr id="5" name="Content Placeholder 4"/>
          <p:cNvSpPr>
            <a:spLocks noGrp="1"/>
          </p:cNvSpPr>
          <p:nvPr>
            <p:ph idx="1"/>
          </p:nvPr>
        </p:nvSpPr>
        <p:spPr/>
        <p:txBody>
          <a:bodyPr/>
          <a:lstStyle/>
          <a:p>
            <a:pPr lvl="0"/>
            <a:r>
              <a:rPr lang="en-US" b="1" dirty="0" smtClean="0"/>
              <a:t>Be at Aircraft Two (2) Acts Before Start     </a:t>
            </a:r>
            <a:endParaRPr lang="en-US" dirty="0" smtClean="0"/>
          </a:p>
          <a:p>
            <a:pPr lvl="0"/>
            <a:r>
              <a:rPr lang="en-US" b="1" dirty="0" smtClean="0"/>
              <a:t>Use </a:t>
            </a:r>
            <a:r>
              <a:rPr lang="en-US" b="1" dirty="0" err="1" smtClean="0"/>
              <a:t>Marshallers</a:t>
            </a:r>
            <a:r>
              <a:rPr lang="en-US" b="1" dirty="0" smtClean="0"/>
              <a:t> for Startup, Wing Walkers, Parking</a:t>
            </a:r>
            <a:endParaRPr lang="en-US" dirty="0" smtClean="0"/>
          </a:p>
          <a:p>
            <a:pPr lvl="0"/>
            <a:r>
              <a:rPr lang="en-US" b="1" dirty="0" smtClean="0"/>
              <a:t>Plan Taxi Routes     Taxiway </a:t>
            </a:r>
            <a:endParaRPr lang="en-US" dirty="0" smtClean="0"/>
          </a:p>
          <a:p>
            <a:r>
              <a:rPr lang="en-US" b="1" dirty="0" smtClean="0"/>
              <a:t>Essential Crew Only </a:t>
            </a:r>
          </a:p>
          <a:p>
            <a:r>
              <a:rPr lang="en-US" b="1" dirty="0" smtClean="0"/>
              <a:t>PIT MANAGER  “Gizmo’s Folks”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Taxi Routes</a:t>
            </a:r>
            <a:endParaRPr lang="en-US" dirty="0"/>
          </a:p>
        </p:txBody>
      </p:sp>
      <p:pic>
        <p:nvPicPr>
          <p:cNvPr id="4" name="Content Placeholder 3" descr="IDA Taxi.jpg"/>
          <p:cNvPicPr>
            <a:picLocks noGrp="1" noChangeAspect="1"/>
          </p:cNvPicPr>
          <p:nvPr>
            <p:ph idx="1"/>
          </p:nvPr>
        </p:nvPicPr>
        <p:blipFill>
          <a:blip r:embed="rId2" cstate="print"/>
          <a:stretch>
            <a:fillRect/>
          </a:stretch>
        </p:blipFill>
        <p:spPr>
          <a:xfrm>
            <a:off x="457200" y="1219200"/>
            <a:ext cx="8382000" cy="5638800"/>
          </a:xfrm>
        </p:spPr>
      </p:pic>
      <p:sp>
        <p:nvSpPr>
          <p:cNvPr id="3" name="Left Arrow 2"/>
          <p:cNvSpPr/>
          <p:nvPr/>
        </p:nvSpPr>
        <p:spPr>
          <a:xfrm rot="19431594" flipV="1">
            <a:off x="2752803" y="4221034"/>
            <a:ext cx="3224705" cy="2129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rot="19161454">
            <a:off x="5303634" y="3011678"/>
            <a:ext cx="203486" cy="48584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rot="19597304">
            <a:off x="3277607" y="4266678"/>
            <a:ext cx="184148" cy="6128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543425">
            <a:off x="5439710" y="2616737"/>
            <a:ext cx="2592177" cy="21176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Runway Intersections</a:t>
            </a:r>
            <a:br>
              <a:rPr lang="en-US" dirty="0" smtClean="0"/>
            </a:br>
            <a:r>
              <a:rPr lang="en-US" sz="2700" dirty="0" smtClean="0"/>
              <a:t>Blue 2 @ C = 1800</a:t>
            </a:r>
            <a:br>
              <a:rPr lang="en-US" sz="2700" dirty="0" smtClean="0"/>
            </a:br>
            <a:r>
              <a:rPr lang="en-US" sz="2700" dirty="0" smtClean="0"/>
              <a:t>White 20 @ C = 7200</a:t>
            </a:r>
            <a:br>
              <a:rPr lang="en-US" sz="2700" dirty="0" smtClean="0"/>
            </a:br>
            <a:r>
              <a:rPr lang="en-US" sz="2700" dirty="0" smtClean="0"/>
              <a:t>Salmon 2 @ A2 = 3600</a:t>
            </a:r>
            <a:endParaRPr lang="en-US" sz="2700" dirty="0"/>
          </a:p>
        </p:txBody>
      </p:sp>
      <p:pic>
        <p:nvPicPr>
          <p:cNvPr id="4" name="Content Placeholder 3" descr="Intersection Dep.jpg"/>
          <p:cNvPicPr>
            <a:picLocks noGrp="1" noChangeAspect="1"/>
          </p:cNvPicPr>
          <p:nvPr>
            <p:ph idx="1"/>
          </p:nvPr>
        </p:nvPicPr>
        <p:blipFill>
          <a:blip r:embed="rId2" cstate="print"/>
          <a:stretch>
            <a:fillRect/>
          </a:stretch>
        </p:blipFill>
        <p:spPr>
          <a:xfrm>
            <a:off x="304800" y="2057400"/>
            <a:ext cx="8229600" cy="48006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defRPr/>
            </a:pPr>
            <a:r>
              <a:rPr lang="en-US" b="1" i="1" u="sng" dirty="0" smtClean="0">
                <a:solidFill>
                  <a:srgbClr val="FF0000"/>
                </a:solidFill>
                <a:effectLst>
                  <a:outerShdw blurRad="38100" dist="38100" dir="2700000" algn="tl">
                    <a:srgbClr val="C0C0C0"/>
                  </a:outerShdw>
                </a:effectLst>
              </a:rPr>
              <a:t>NO</a:t>
            </a:r>
            <a:r>
              <a:rPr lang="en-US" dirty="0" smtClean="0"/>
              <a:t> vehicular traffic near the jump area (PLA)</a:t>
            </a:r>
          </a:p>
          <a:p>
            <a:pPr eaLnBrk="1" hangingPunct="1">
              <a:defRPr/>
            </a:pPr>
            <a:endParaRPr lang="en-US" sz="1100" dirty="0" smtClean="0"/>
          </a:p>
          <a:p>
            <a:pPr eaLnBrk="1" hangingPunct="1">
              <a:defRPr/>
            </a:pPr>
            <a:r>
              <a:rPr lang="en-US" b="1" i="1" u="sng" dirty="0" smtClean="0">
                <a:solidFill>
                  <a:srgbClr val="FF0000"/>
                </a:solidFill>
                <a:effectLst>
                  <a:outerShdw blurRad="38100" dist="38100" dir="2700000" algn="tl">
                    <a:srgbClr val="C0C0C0"/>
                  </a:outerShdw>
                </a:effectLst>
              </a:rPr>
              <a:t>NO</a:t>
            </a:r>
            <a:r>
              <a:rPr lang="en-US" dirty="0" smtClean="0"/>
              <a:t> props turning within </a:t>
            </a:r>
            <a:r>
              <a:rPr lang="en-US" b="1" i="1" u="sng" dirty="0" smtClean="0">
                <a:solidFill>
                  <a:srgbClr val="FF0000"/>
                </a:solidFill>
                <a:effectLst>
                  <a:outerShdw blurRad="38100" dist="38100" dir="2700000" algn="tl">
                    <a:srgbClr val="C0C0C0"/>
                  </a:outerShdw>
                </a:effectLst>
              </a:rPr>
              <a:t>1,000</a:t>
            </a:r>
            <a:r>
              <a:rPr lang="en-US" dirty="0" smtClean="0"/>
              <a:t> feet of the jump area (PLA)</a:t>
            </a:r>
          </a:p>
          <a:p>
            <a:pPr eaLnBrk="1" hangingPunct="1">
              <a:defRPr/>
            </a:pPr>
            <a:endParaRPr lang="en-US" sz="1100" dirty="0" smtClean="0"/>
          </a:p>
          <a:p>
            <a:pPr eaLnBrk="1" hangingPunct="1">
              <a:defRPr/>
            </a:pPr>
            <a:r>
              <a:rPr lang="en-US" dirty="0" smtClean="0"/>
              <a:t>If you are the act following the jump team, call the </a:t>
            </a:r>
            <a:r>
              <a:rPr lang="en-US" dirty="0" err="1" smtClean="0"/>
              <a:t>AirBoss</a:t>
            </a:r>
            <a:r>
              <a:rPr lang="en-US" dirty="0" smtClean="0"/>
              <a:t>  prior to starting your engine</a:t>
            </a:r>
          </a:p>
          <a:p>
            <a:pPr eaLnBrk="1" hangingPunct="1">
              <a:defRPr/>
            </a:pPr>
            <a:endParaRPr lang="en-US" sz="1000" dirty="0" smtClean="0"/>
          </a:p>
          <a:p>
            <a:pPr eaLnBrk="1" hangingPunct="1">
              <a:defRPr/>
            </a:pPr>
            <a:r>
              <a:rPr lang="en-US" dirty="0" smtClean="0"/>
              <a:t>Ask if you are not sure…</a:t>
            </a:r>
          </a:p>
        </p:txBody>
      </p:sp>
      <p:sp>
        <p:nvSpPr>
          <p:cNvPr id="3" name="Title 2"/>
          <p:cNvSpPr>
            <a:spLocks noGrp="1"/>
          </p:cNvSpPr>
          <p:nvPr>
            <p:ph type="title"/>
          </p:nvPr>
        </p:nvSpPr>
        <p:spPr/>
        <p:txBody>
          <a:bodyPr/>
          <a:lstStyle/>
          <a:p>
            <a:pPr eaLnBrk="1" fontAlgn="auto" hangingPunct="1">
              <a:spcAft>
                <a:spcPts val="0"/>
              </a:spcAft>
              <a:defRPr/>
            </a:pPr>
            <a:r>
              <a:rPr lang="en-US" dirty="0" smtClean="0"/>
              <a:t>Caution Parachutist</a:t>
            </a:r>
            <a:endParaRPr lang="en-US" dirty="0"/>
          </a:p>
        </p:txBody>
      </p:sp>
      <p:pic>
        <p:nvPicPr>
          <p:cNvPr id="29699" name="Picture 4" descr="MCj04360510000[1]"/>
          <p:cNvPicPr>
            <a:picLocks noChangeAspect="1" noChangeArrowheads="1"/>
          </p:cNvPicPr>
          <p:nvPr/>
        </p:nvPicPr>
        <p:blipFill>
          <a:blip r:embed="rId2" cstate="print"/>
          <a:srcRect/>
          <a:stretch>
            <a:fillRect/>
          </a:stretch>
        </p:blipFill>
        <p:spPr bwMode="auto">
          <a:xfrm rot="-367982">
            <a:off x="6318250" y="4721225"/>
            <a:ext cx="1331913" cy="1384300"/>
          </a:xfrm>
          <a:prstGeom prst="rect">
            <a:avLst/>
          </a:prstGeom>
          <a:noFill/>
          <a:ln w="9525">
            <a:noFill/>
            <a:miter lim="800000"/>
            <a:headEnd/>
            <a:tailEnd/>
          </a:ln>
        </p:spPr>
      </p:pic>
      <p:pic>
        <p:nvPicPr>
          <p:cNvPr id="29700" name="Picture 5" descr="MCj04315290000[1]"/>
          <p:cNvPicPr>
            <a:picLocks noChangeAspect="1" noChangeArrowheads="1"/>
          </p:cNvPicPr>
          <p:nvPr/>
        </p:nvPicPr>
        <p:blipFill>
          <a:blip r:embed="rId3" cstate="print"/>
          <a:srcRect/>
          <a:stretch>
            <a:fillRect/>
          </a:stretch>
        </p:blipFill>
        <p:spPr bwMode="auto">
          <a:xfrm>
            <a:off x="5334000" y="5105400"/>
            <a:ext cx="1309688" cy="1447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297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lvl="0"/>
            <a:r>
              <a:rPr lang="en-US" b="1" dirty="0" smtClean="0"/>
              <a:t>Fuel and Smoke Oil     </a:t>
            </a:r>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b="1" dirty="0" smtClean="0"/>
              <a:t>Truck in Staging Area</a:t>
            </a:r>
          </a:p>
          <a:p>
            <a:r>
              <a:rPr lang="en-US" b="1" dirty="0" smtClean="0"/>
              <a:t>Please advise of any Special Needs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FEW RULES</a:t>
            </a:r>
            <a:endParaRPr lang="en-US" dirty="0"/>
          </a:p>
        </p:txBody>
      </p:sp>
      <p:sp>
        <p:nvSpPr>
          <p:cNvPr id="5" name="Content Placeholder 4"/>
          <p:cNvSpPr>
            <a:spLocks noGrp="1"/>
          </p:cNvSpPr>
          <p:nvPr>
            <p:ph idx="1"/>
          </p:nvPr>
        </p:nvSpPr>
        <p:spPr/>
        <p:txBody>
          <a:bodyPr>
            <a:normAutofit lnSpcReduction="10000"/>
          </a:bodyPr>
          <a:lstStyle/>
          <a:p>
            <a:pPr lvl="0"/>
            <a:r>
              <a:rPr lang="en-US" b="1" dirty="0" smtClean="0"/>
              <a:t>NO AIRCRAFT WILL BE TAXIED THROUGH A CROWD AREA.</a:t>
            </a:r>
            <a:endParaRPr lang="en-US" dirty="0" smtClean="0"/>
          </a:p>
          <a:p>
            <a:pPr>
              <a:buNone/>
            </a:pPr>
            <a:r>
              <a:rPr lang="en-US" b="1" dirty="0" smtClean="0"/>
              <a:t> </a:t>
            </a:r>
            <a:endParaRPr lang="en-US" dirty="0" smtClean="0"/>
          </a:p>
          <a:p>
            <a:pPr lvl="0"/>
            <a:r>
              <a:rPr lang="en-US" b="1" dirty="0" smtClean="0"/>
              <a:t>NO AIRCRAFT WILL BE STARTED IN A CROWD AREA. (THIS INCLUDES THE STATIC DISPLAY AREAS.)</a:t>
            </a:r>
            <a:endParaRPr lang="en-US" dirty="0" smtClean="0"/>
          </a:p>
          <a:p>
            <a:pPr>
              <a:buNone/>
            </a:pPr>
            <a:r>
              <a:rPr lang="en-US" b="1" dirty="0" smtClean="0"/>
              <a:t> </a:t>
            </a:r>
            <a:endParaRPr lang="en-US" dirty="0" smtClean="0"/>
          </a:p>
          <a:p>
            <a:pPr lvl="0"/>
            <a:r>
              <a:rPr lang="en-US" b="1" dirty="0" smtClean="0"/>
              <a:t>NO AIRCRAFT WILL BE FUELED IN A CROWD AREA OR THE STATIC AREAS.</a:t>
            </a:r>
            <a:endParaRPr lang="en-US" dirty="0" smtClean="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FREQUENCIES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Air Boss Primary	VHF		125.025</a:t>
            </a:r>
            <a:endParaRPr lang="en-US" dirty="0" smtClean="0"/>
          </a:p>
          <a:p>
            <a:r>
              <a:rPr lang="en-US" b="1" dirty="0" smtClean="0"/>
              <a:t>Back-Up 		           VHF		</a:t>
            </a:r>
            <a:r>
              <a:rPr lang="en-US" b="1" dirty="0" smtClean="0">
                <a:solidFill>
                  <a:schemeClr val="bg1">
                    <a:lumMod val="50000"/>
                  </a:schemeClr>
                </a:solidFill>
              </a:rPr>
              <a:t>118.5</a:t>
            </a:r>
            <a:endParaRPr lang="en-US" dirty="0" smtClean="0">
              <a:solidFill>
                <a:schemeClr val="bg1">
                  <a:lumMod val="50000"/>
                </a:schemeClr>
              </a:solidFill>
            </a:endParaRPr>
          </a:p>
          <a:p>
            <a:r>
              <a:rPr lang="en-US" b="1" dirty="0" smtClean="0"/>
              <a:t>Tower Frequencies	VHF/UHF	</a:t>
            </a:r>
            <a:r>
              <a:rPr lang="en-US" b="1" dirty="0" smtClean="0">
                <a:solidFill>
                  <a:schemeClr val="bg1">
                    <a:lumMod val="50000"/>
                  </a:schemeClr>
                </a:solidFill>
              </a:rPr>
              <a:t>118.5 / 257.8</a:t>
            </a:r>
            <a:endParaRPr lang="en-US" dirty="0" smtClean="0">
              <a:solidFill>
                <a:schemeClr val="bg1">
                  <a:lumMod val="50000"/>
                </a:schemeClr>
              </a:solidFill>
            </a:endParaRPr>
          </a:p>
          <a:p>
            <a:r>
              <a:rPr lang="en-US" b="1" dirty="0" smtClean="0"/>
              <a:t>Unicom Frequency			</a:t>
            </a:r>
            <a:r>
              <a:rPr lang="en-US" b="1" dirty="0" smtClean="0">
                <a:solidFill>
                  <a:schemeClr val="bg1">
                    <a:lumMod val="50000"/>
                  </a:schemeClr>
                </a:solidFill>
              </a:rPr>
              <a:t>122.95</a:t>
            </a:r>
          </a:p>
          <a:p>
            <a:r>
              <a:rPr lang="en-US" b="1" dirty="0" smtClean="0"/>
              <a:t>ASOS			135.325</a:t>
            </a:r>
          </a:p>
          <a:p>
            <a:pPr lvl="7"/>
            <a:r>
              <a:rPr lang="en-US" b="1" dirty="0" smtClean="0"/>
              <a:t>Phone   208-524-4553</a:t>
            </a:r>
            <a:endParaRPr lang="en-US" dirty="0" smtClean="0"/>
          </a:p>
          <a:p>
            <a:r>
              <a:rPr lang="en-US" b="1" dirty="0" smtClean="0"/>
              <a:t> </a:t>
            </a:r>
            <a:endParaRPr lang="en-US" dirty="0" smtClean="0"/>
          </a:p>
          <a:p>
            <a:r>
              <a:rPr lang="en-US" b="1" dirty="0" smtClean="0"/>
              <a:t>Discrete  Frequencies VHF   	127.875</a:t>
            </a:r>
          </a:p>
          <a:p>
            <a:r>
              <a:rPr lang="en-US" b="1" dirty="0" smtClean="0"/>
              <a:t>Stuck Mike  -  Check</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Zero Altimeters</a:t>
            </a:r>
            <a:endParaRPr lang="en-US" dirty="0"/>
          </a:p>
        </p:txBody>
      </p:sp>
      <p:sp>
        <p:nvSpPr>
          <p:cNvPr id="3" name="Subtitle 2"/>
          <p:cNvSpPr>
            <a:spLocks noGrp="1"/>
          </p:cNvSpPr>
          <p:nvPr>
            <p:ph type="subTitle" idx="1"/>
          </p:nvPr>
        </p:nvSpPr>
        <p:spPr>
          <a:xfrm>
            <a:off x="1447800" y="3810000"/>
            <a:ext cx="6400800" cy="1752600"/>
          </a:xfrm>
        </p:spPr>
        <p:txBody>
          <a:bodyPr>
            <a:normAutofit fontScale="92500" lnSpcReduction="20000"/>
          </a:bodyPr>
          <a:lstStyle/>
          <a:p>
            <a:r>
              <a:rPr lang="en-US" sz="4000" b="1" dirty="0" smtClean="0"/>
              <a:t>Actual field elevation 4744’</a:t>
            </a:r>
          </a:p>
          <a:p>
            <a:r>
              <a:rPr lang="en-US" sz="4000" b="1" dirty="0" smtClean="0"/>
              <a:t>Magnetic </a:t>
            </a:r>
            <a:r>
              <a:rPr lang="en-US" sz="4000" b="1" dirty="0" err="1" smtClean="0"/>
              <a:t>Var</a:t>
            </a:r>
            <a:r>
              <a:rPr lang="en-US" sz="4000" b="1" dirty="0" smtClean="0"/>
              <a:t> = 15E</a:t>
            </a:r>
          </a:p>
          <a:p>
            <a:r>
              <a:rPr lang="en-US" sz="4300" b="1" dirty="0" smtClean="0">
                <a:solidFill>
                  <a:srgbClr val="FF0000"/>
                </a:solidFill>
              </a:rPr>
              <a:t>CHECK DENSITY ALTITUDE</a:t>
            </a:r>
            <a:endParaRPr lang="en-US" sz="4300"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bwMode="auto">
          <a:xfrm>
            <a:off x="228600" y="685800"/>
            <a:ext cx="8642350" cy="868363"/>
          </a:xfrm>
        </p:spPr>
        <p:txBody>
          <a:bodyPr wrap="square" lIns="91440" tIns="45720" rIns="91440" bIns="45720" numCol="1" anchorCtr="0" compatLnSpc="1">
            <a:prstTxWarp prst="textNoShape">
              <a:avLst/>
            </a:prstTxWarp>
            <a:noAutofit/>
          </a:bodyPr>
          <a:lstStyle/>
          <a:p>
            <a:pPr algn="ctr" eaLnBrk="1" hangingPunct="1">
              <a:defRPr/>
            </a:pPr>
            <a:r>
              <a:rPr lang="en-US" sz="4000" b="1" i="1" cap="none" dirty="0" smtClean="0">
                <a:effectLst>
                  <a:outerShdw blurRad="38100" dist="38100" dir="2700000" algn="tl">
                    <a:srgbClr val="C0C0C0"/>
                  </a:outerShdw>
                </a:effectLst>
              </a:rPr>
              <a:t>“Please Turn </a:t>
            </a:r>
            <a:r>
              <a:rPr lang="en-US" sz="4000" b="1" i="1" u="sng" cap="none" dirty="0" smtClean="0">
                <a:effectLst>
                  <a:outerShdw blurRad="38100" dist="38100" dir="2700000" algn="tl">
                    <a:srgbClr val="C0C0C0"/>
                  </a:outerShdw>
                </a:effectLst>
              </a:rPr>
              <a:t>off </a:t>
            </a:r>
            <a:r>
              <a:rPr lang="en-US" sz="4000" b="1" i="1" cap="none" dirty="0" smtClean="0">
                <a:effectLst>
                  <a:outerShdw blurRad="38100" dist="38100" dir="2700000" algn="tl">
                    <a:srgbClr val="C0C0C0"/>
                  </a:outerShdw>
                </a:effectLst>
              </a:rPr>
              <a:t> Cell Phones, Radio’s and Pagers During Briefing”</a:t>
            </a:r>
          </a:p>
        </p:txBody>
      </p:sp>
      <p:pic>
        <p:nvPicPr>
          <p:cNvPr id="15362" name="Picture 3" descr="j0234684"/>
          <p:cNvPicPr>
            <a:picLocks noChangeAspect="1" noChangeArrowheads="1" noCrop="1"/>
          </p:cNvPicPr>
          <p:nvPr/>
        </p:nvPicPr>
        <p:blipFill>
          <a:blip r:embed="rId4" cstate="print"/>
          <a:srcRect/>
          <a:stretch>
            <a:fillRect/>
          </a:stretch>
        </p:blipFill>
        <p:spPr bwMode="auto">
          <a:xfrm>
            <a:off x="241300" y="2667000"/>
            <a:ext cx="2273300" cy="2971800"/>
          </a:xfrm>
          <a:prstGeom prst="rect">
            <a:avLst/>
          </a:prstGeom>
          <a:noFill/>
          <a:ln w="9525">
            <a:noFill/>
            <a:miter lim="800000"/>
            <a:headEnd/>
            <a:tailEnd/>
          </a:ln>
        </p:spPr>
      </p:pic>
      <p:pic>
        <p:nvPicPr>
          <p:cNvPr id="15363" name="Picture 4" descr="j0395786"/>
          <p:cNvPicPr>
            <a:picLocks noChangeAspect="1" noChangeArrowheads="1" noCrop="1"/>
          </p:cNvPicPr>
          <p:nvPr/>
        </p:nvPicPr>
        <p:blipFill>
          <a:blip r:embed="rId5" cstate="print"/>
          <a:srcRect/>
          <a:stretch>
            <a:fillRect/>
          </a:stretch>
        </p:blipFill>
        <p:spPr bwMode="auto">
          <a:xfrm>
            <a:off x="2895600" y="2743200"/>
            <a:ext cx="2743200" cy="2667000"/>
          </a:xfrm>
          <a:prstGeom prst="rect">
            <a:avLst/>
          </a:prstGeom>
          <a:noFill/>
          <a:ln w="9525">
            <a:noFill/>
            <a:miter lim="800000"/>
            <a:headEnd/>
            <a:tailEnd/>
          </a:ln>
        </p:spPr>
      </p:pic>
      <p:pic>
        <p:nvPicPr>
          <p:cNvPr id="15364" name="Picture 5" descr="j0288927"/>
          <p:cNvPicPr>
            <a:picLocks noChangeAspect="1" noChangeArrowheads="1" noCrop="1"/>
          </p:cNvPicPr>
          <p:nvPr/>
        </p:nvPicPr>
        <p:blipFill>
          <a:blip r:embed="rId6" cstate="print"/>
          <a:srcRect/>
          <a:stretch>
            <a:fillRect/>
          </a:stretch>
        </p:blipFill>
        <p:spPr bwMode="auto">
          <a:xfrm>
            <a:off x="6248400" y="2819400"/>
            <a:ext cx="2286000" cy="2667000"/>
          </a:xfrm>
          <a:prstGeom prst="rect">
            <a:avLst/>
          </a:prstGeom>
          <a:noFill/>
          <a:ln w="9525">
            <a:noFill/>
            <a:miter lim="800000"/>
            <a:headEnd/>
            <a:tailEnd/>
          </a:ln>
        </p:spPr>
      </p:pic>
      <p:pic>
        <p:nvPicPr>
          <p:cNvPr id="54279" name="Picture 7">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8229600" y="62484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2" fill="hold"/>
                                        <p:tgtEl>
                                          <p:spTgt spid="542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427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Arresting Gear </a:t>
            </a:r>
            <a:endParaRPr lang="en-US" dirty="0"/>
          </a:p>
        </p:txBody>
      </p:sp>
      <p:sp>
        <p:nvSpPr>
          <p:cNvPr id="3" name="Content Placeholder 2"/>
          <p:cNvSpPr>
            <a:spLocks noGrp="1"/>
          </p:cNvSpPr>
          <p:nvPr>
            <p:ph idx="1"/>
          </p:nvPr>
        </p:nvSpPr>
        <p:spPr/>
        <p:txBody>
          <a:bodyPr/>
          <a:lstStyle/>
          <a:p>
            <a:r>
              <a:rPr lang="en-US" dirty="0" smtClean="0"/>
              <a:t>An arresting Gear has been temporarily Installed on Runway 17/35 at Pocatello       Contact    ZSL   on   128.35</a:t>
            </a:r>
          </a:p>
          <a:p>
            <a:pPr>
              <a:buNone/>
            </a:pPr>
            <a:endParaRPr lang="en-US" dirty="0" smtClean="0"/>
          </a:p>
          <a:p>
            <a:r>
              <a:rPr lang="en-US" dirty="0" smtClean="0"/>
              <a:t>Location:  212 </a:t>
            </a:r>
            <a:r>
              <a:rPr lang="en-US" dirty="0" err="1" smtClean="0"/>
              <a:t>hdg</a:t>
            </a:r>
            <a:r>
              <a:rPr lang="en-US" dirty="0" smtClean="0"/>
              <a:t> at 49NM</a:t>
            </a:r>
          </a:p>
          <a:p>
            <a:pPr>
              <a:buNone/>
            </a:pPr>
            <a:endParaRPr lang="en-US" dirty="0" smtClean="0"/>
          </a:p>
          <a:p>
            <a:r>
              <a:rPr lang="en-US" dirty="0" smtClean="0"/>
              <a:t>Status: Armed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Guard Helicopter &amp; Fixed Wing</a:t>
            </a:r>
            <a:endParaRPr lang="en-US" dirty="0"/>
          </a:p>
        </p:txBody>
      </p:sp>
      <p:pic>
        <p:nvPicPr>
          <p:cNvPr id="53250" name="Picture 2" descr="C:\Users\JimTucc\Pictures\KIDA Hosp sec.jpg"/>
          <p:cNvPicPr>
            <a:picLocks noGrp="1" noChangeAspect="1" noChangeArrowheads="1"/>
          </p:cNvPicPr>
          <p:nvPr>
            <p:ph idx="1"/>
          </p:nvPr>
        </p:nvPicPr>
        <p:blipFill>
          <a:blip r:embed="rId2" cstate="print"/>
          <a:srcRect/>
          <a:stretch>
            <a:fillRect/>
          </a:stretch>
        </p:blipFill>
        <p:spPr bwMode="auto">
          <a:xfrm>
            <a:off x="1981200" y="1905000"/>
            <a:ext cx="4953000" cy="4419600"/>
          </a:xfrm>
          <a:prstGeom prst="rect">
            <a:avLst/>
          </a:prstGeom>
          <a:noFill/>
        </p:spPr>
      </p:pic>
      <p:sp>
        <p:nvSpPr>
          <p:cNvPr id="3" name="Donut 2"/>
          <p:cNvSpPr/>
          <p:nvPr/>
        </p:nvSpPr>
        <p:spPr>
          <a:xfrm>
            <a:off x="4800600" y="3962400"/>
            <a:ext cx="1828800" cy="1828800"/>
          </a:xfrm>
          <a:prstGeom prst="don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781800" y="3978166"/>
            <a:ext cx="2271199" cy="369332"/>
          </a:xfrm>
          <a:prstGeom prst="rect">
            <a:avLst/>
          </a:prstGeom>
          <a:noFill/>
        </p:spPr>
        <p:txBody>
          <a:bodyPr wrap="none" rtlCol="0">
            <a:spAutoFit/>
          </a:bodyPr>
          <a:lstStyle/>
          <a:p>
            <a:r>
              <a:rPr lang="en-US" smtClean="0"/>
              <a:t>Level II Trauma Center</a:t>
            </a:r>
            <a:endParaRPr lang="en-US"/>
          </a:p>
        </p:txBody>
      </p:sp>
      <p:sp>
        <p:nvSpPr>
          <p:cNvPr id="5" name="Bent Arrow 4"/>
          <p:cNvSpPr/>
          <p:nvPr/>
        </p:nvSpPr>
        <p:spPr>
          <a:xfrm rot="10800000">
            <a:off x="5892546" y="4400520"/>
            <a:ext cx="1626108"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686800" cy="5334000"/>
          </a:xfrm>
        </p:spPr>
        <p:txBody>
          <a:bodyPr>
            <a:normAutofit/>
          </a:bodyPr>
          <a:lstStyle/>
          <a:p>
            <a:pPr eaLnBrk="1" hangingPunct="1">
              <a:lnSpc>
                <a:spcPct val="80000"/>
              </a:lnSpc>
              <a:defRPr/>
            </a:pPr>
            <a:r>
              <a:rPr lang="en-US" sz="2000" dirty="0" smtClean="0"/>
              <a:t>Fly your aircraft first and then advise the </a:t>
            </a:r>
            <a:r>
              <a:rPr lang="en-US" sz="2000" dirty="0" err="1" smtClean="0"/>
              <a:t>AirBoss</a:t>
            </a:r>
            <a:r>
              <a:rPr lang="en-US" sz="2000" dirty="0" smtClean="0"/>
              <a:t> of you condition</a:t>
            </a:r>
          </a:p>
          <a:p>
            <a:pPr eaLnBrk="1" hangingPunct="1">
              <a:lnSpc>
                <a:spcPct val="80000"/>
              </a:lnSpc>
              <a:defRPr/>
            </a:pPr>
            <a:endParaRPr lang="en-US" sz="1100" dirty="0" smtClean="0"/>
          </a:p>
          <a:p>
            <a:pPr eaLnBrk="1" hangingPunct="1">
              <a:lnSpc>
                <a:spcPct val="80000"/>
              </a:lnSpc>
              <a:defRPr/>
            </a:pPr>
            <a:r>
              <a:rPr lang="en-US" sz="2000" dirty="0" smtClean="0"/>
              <a:t>If you are on the discrete frequency, STAY</a:t>
            </a:r>
          </a:p>
          <a:p>
            <a:pPr eaLnBrk="1" hangingPunct="1">
              <a:lnSpc>
                <a:spcPct val="80000"/>
              </a:lnSpc>
              <a:defRPr/>
            </a:pPr>
            <a:endParaRPr lang="en-US" sz="1100" dirty="0" smtClean="0"/>
          </a:p>
          <a:p>
            <a:pPr eaLnBrk="1" hangingPunct="1">
              <a:lnSpc>
                <a:spcPct val="80000"/>
              </a:lnSpc>
              <a:defRPr/>
            </a:pPr>
            <a:r>
              <a:rPr lang="en-US" sz="2000" dirty="0" smtClean="0"/>
              <a:t>If you see a vehicle with flashing lights in the center of the runway, </a:t>
            </a:r>
            <a:r>
              <a:rPr lang="en-US" sz="2400" b="1" i="1" u="sng" dirty="0" smtClean="0">
                <a:solidFill>
                  <a:srgbClr val="FF0000"/>
                </a:solidFill>
                <a:effectLst>
                  <a:outerShdw blurRad="38100" dist="38100" dir="2700000" algn="tl">
                    <a:srgbClr val="C0C0C0"/>
                  </a:outerShdw>
                </a:effectLst>
              </a:rPr>
              <a:t>DIVERT</a:t>
            </a:r>
            <a:r>
              <a:rPr lang="en-US" sz="2000" dirty="0" smtClean="0">
                <a:effectLst>
                  <a:outerShdw blurRad="38100" dist="38100" dir="2700000" algn="tl">
                    <a:srgbClr val="C0C0C0"/>
                  </a:outerShdw>
                </a:effectLst>
              </a:rPr>
              <a:t>,</a:t>
            </a:r>
            <a:r>
              <a:rPr lang="en-US" sz="2000" dirty="0" smtClean="0"/>
              <a:t> you will be given alternate instructions on the primary </a:t>
            </a:r>
            <a:r>
              <a:rPr lang="en-US" sz="2000" dirty="0" err="1" smtClean="0"/>
              <a:t>AirBoss</a:t>
            </a:r>
            <a:r>
              <a:rPr lang="en-US" sz="2000" dirty="0" smtClean="0"/>
              <a:t>/Tower  frequency</a:t>
            </a:r>
          </a:p>
          <a:p>
            <a:pPr eaLnBrk="1" hangingPunct="1">
              <a:lnSpc>
                <a:spcPct val="80000"/>
              </a:lnSpc>
              <a:defRPr/>
            </a:pPr>
            <a:endParaRPr lang="en-US" sz="1200" dirty="0" smtClean="0"/>
          </a:p>
          <a:p>
            <a:pPr eaLnBrk="1" hangingPunct="1">
              <a:lnSpc>
                <a:spcPct val="80000"/>
              </a:lnSpc>
              <a:defRPr/>
            </a:pPr>
            <a:r>
              <a:rPr lang="en-US" sz="2000" dirty="0" smtClean="0"/>
              <a:t>The </a:t>
            </a:r>
            <a:r>
              <a:rPr lang="en-US" sz="2000" b="1" i="1" u="sng" dirty="0" smtClean="0">
                <a:solidFill>
                  <a:srgbClr val="FF0000"/>
                </a:solidFill>
                <a:effectLst>
                  <a:outerShdw blurRad="38100" dist="38100" dir="2700000" algn="tl">
                    <a:srgbClr val="C0C0C0"/>
                  </a:outerShdw>
                </a:effectLst>
              </a:rPr>
              <a:t>Divert/Holding</a:t>
            </a:r>
            <a:r>
              <a:rPr lang="en-US" sz="2000" dirty="0" smtClean="0"/>
              <a:t> area is located </a:t>
            </a:r>
            <a:r>
              <a:rPr lang="en-US" sz="2400" b="1" i="1" u="sng" dirty="0" smtClean="0">
                <a:effectLst>
                  <a:outerShdw blurRad="38100" dist="38100" dir="2700000" algn="tl">
                    <a:srgbClr val="C0C0C0"/>
                  </a:outerShdw>
                </a:effectLst>
              </a:rPr>
              <a:t>behind the crowd</a:t>
            </a:r>
            <a:r>
              <a:rPr lang="en-US" sz="2000" b="1" i="1" u="sng" dirty="0" smtClean="0">
                <a:effectLst>
                  <a:outerShdw blurRad="38100" dist="38100" dir="2700000" algn="tl">
                    <a:srgbClr val="C0C0C0"/>
                  </a:outerShdw>
                </a:effectLst>
              </a:rPr>
              <a:t> </a:t>
            </a:r>
            <a:r>
              <a:rPr lang="en-US" sz="2000" dirty="0" smtClean="0"/>
              <a:t>on the downwind (Where River and Interstate are Closest) @</a:t>
            </a:r>
            <a:r>
              <a:rPr lang="en-US" sz="2000" b="1" i="1" u="sng" dirty="0" smtClean="0">
                <a:solidFill>
                  <a:srgbClr val="FF0000"/>
                </a:solidFill>
                <a:effectLst>
                  <a:outerShdw blurRad="38100" dist="38100" dir="2700000" algn="tl">
                    <a:srgbClr val="C0C0C0"/>
                  </a:outerShdw>
                </a:effectLst>
              </a:rPr>
              <a:t>1,000 AGL   </a:t>
            </a:r>
            <a:r>
              <a:rPr lang="en-US" sz="2000" b="1" i="1" dirty="0" smtClean="0">
                <a:effectLst>
                  <a:outerShdw blurRad="38100" dist="38100" dir="2700000" algn="tl">
                    <a:srgbClr val="C0C0C0"/>
                  </a:outerShdw>
                </a:effectLst>
              </a:rPr>
              <a:t>     Also Perch</a:t>
            </a:r>
          </a:p>
          <a:p>
            <a:pPr eaLnBrk="1" hangingPunct="1">
              <a:lnSpc>
                <a:spcPct val="80000"/>
              </a:lnSpc>
              <a:defRPr/>
            </a:pPr>
            <a:endParaRPr lang="en-US" sz="1100" b="1" i="1" dirty="0" smtClean="0">
              <a:solidFill>
                <a:srgbClr val="FF0000"/>
              </a:solidFill>
            </a:endParaRPr>
          </a:p>
          <a:p>
            <a:pPr eaLnBrk="1" hangingPunct="1">
              <a:lnSpc>
                <a:spcPct val="80000"/>
              </a:lnSpc>
              <a:defRPr/>
            </a:pPr>
            <a:r>
              <a:rPr lang="en-US" sz="2000" dirty="0" smtClean="0"/>
              <a:t>In the case of an emergency, the Airport will be released to the </a:t>
            </a:r>
            <a:r>
              <a:rPr lang="en-US" sz="2400" b="1" i="1" dirty="0" smtClean="0">
                <a:solidFill>
                  <a:srgbClr val="FF0000"/>
                </a:solidFill>
                <a:effectLst>
                  <a:outerShdw blurRad="38100" dist="38100" dir="2700000" algn="tl">
                    <a:srgbClr val="C0C0C0"/>
                  </a:outerShdw>
                </a:effectLst>
              </a:rPr>
              <a:t>“Airport Authority”</a:t>
            </a:r>
            <a:r>
              <a:rPr lang="en-US" sz="2000" b="1" i="1" dirty="0" smtClean="0">
                <a:solidFill>
                  <a:srgbClr val="FF0000"/>
                </a:solidFill>
                <a:effectLst>
                  <a:outerShdw blurRad="38100" dist="38100" dir="2700000" algn="tl">
                    <a:srgbClr val="C0C0C0"/>
                  </a:outerShdw>
                </a:effectLst>
              </a:rPr>
              <a:t>  </a:t>
            </a:r>
            <a:r>
              <a:rPr lang="en-US" sz="2000" dirty="0" smtClean="0"/>
              <a:t>who will assume the operations and implement the </a:t>
            </a:r>
            <a:r>
              <a:rPr lang="en-US" sz="2400" b="1" i="1" dirty="0" smtClean="0">
                <a:solidFill>
                  <a:srgbClr val="FF0000"/>
                </a:solidFill>
                <a:effectLst>
                  <a:outerShdw blurRad="38100" dist="38100" dir="2700000" algn="tl">
                    <a:srgbClr val="C0C0C0"/>
                  </a:outerShdw>
                </a:effectLst>
              </a:rPr>
              <a:t>“Airport Emergency Plan”</a:t>
            </a:r>
          </a:p>
          <a:p>
            <a:pPr eaLnBrk="1" hangingPunct="1">
              <a:lnSpc>
                <a:spcPct val="80000"/>
              </a:lnSpc>
              <a:defRPr/>
            </a:pPr>
            <a:endParaRPr lang="en-US" sz="900" b="1" i="1" dirty="0" smtClean="0">
              <a:solidFill>
                <a:srgbClr val="FF0000"/>
              </a:solidFill>
              <a:effectLst>
                <a:outerShdw blurRad="38100" dist="38100" dir="2700000" algn="tl">
                  <a:srgbClr val="C0C0C0"/>
                </a:outerShdw>
              </a:effectLst>
            </a:endParaRPr>
          </a:p>
          <a:p>
            <a:pPr eaLnBrk="1" hangingPunct="1">
              <a:lnSpc>
                <a:spcPct val="80000"/>
              </a:lnSpc>
              <a:buNone/>
              <a:defRPr/>
            </a:pPr>
            <a:endParaRPr lang="en-US" sz="2400" b="1" i="1" dirty="0" smtClean="0">
              <a:solidFill>
                <a:srgbClr val="FF0000"/>
              </a:solidFill>
              <a:effectLst>
                <a:outerShdw blurRad="38100" dist="38100" dir="2700000" algn="tl">
                  <a:srgbClr val="C0C0C0"/>
                </a:outerShdw>
              </a:effectLst>
            </a:endParaRPr>
          </a:p>
          <a:p>
            <a:pPr eaLnBrk="1" hangingPunct="1">
              <a:lnSpc>
                <a:spcPct val="80000"/>
              </a:lnSpc>
              <a:defRPr/>
            </a:pPr>
            <a:endParaRPr lang="en-US" sz="1100" b="1" i="1" dirty="0" smtClean="0">
              <a:solidFill>
                <a:srgbClr val="FF0000"/>
              </a:solidFill>
            </a:endParaRPr>
          </a:p>
          <a:p>
            <a:pPr eaLnBrk="1" hangingPunct="1">
              <a:lnSpc>
                <a:spcPct val="80000"/>
              </a:lnSpc>
              <a:defRPr/>
            </a:pPr>
            <a:r>
              <a:rPr lang="en-US" sz="2000" dirty="0" smtClean="0"/>
              <a:t>Please refer all questions to the appropriate officials of the Air Show.</a:t>
            </a:r>
          </a:p>
        </p:txBody>
      </p:sp>
      <p:sp>
        <p:nvSpPr>
          <p:cNvPr id="3" name="Title 2"/>
          <p:cNvSpPr>
            <a:spLocks noGrp="1"/>
          </p:cNvSpPr>
          <p:nvPr>
            <p:ph type="title"/>
          </p:nvPr>
        </p:nvSpPr>
        <p:spPr/>
        <p:txBody>
          <a:bodyPr/>
          <a:lstStyle/>
          <a:p>
            <a:pPr eaLnBrk="1" fontAlgn="auto" hangingPunct="1">
              <a:spcAft>
                <a:spcPts val="0"/>
              </a:spcAft>
              <a:defRPr/>
            </a:pPr>
            <a:r>
              <a:rPr lang="en-US" dirty="0" smtClean="0"/>
              <a:t>Emergencies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 calcmode="lin" valueType="num">
                                      <p:cBhvr additive="base">
                                        <p:cTn id="37"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eaLnBrk="1" fontAlgn="auto" hangingPunct="1">
              <a:spcAft>
                <a:spcPts val="0"/>
              </a:spcAft>
              <a:defRPr/>
            </a:pPr>
            <a:r>
              <a:rPr lang="en-US" b="1" i="1" dirty="0" smtClean="0"/>
              <a:t>Please advise the Emergency Personnel of any Special instructions about your aircraft</a:t>
            </a:r>
          </a:p>
          <a:p>
            <a:pPr eaLnBrk="1" fontAlgn="auto" hangingPunct="1">
              <a:spcAft>
                <a:spcPts val="0"/>
              </a:spcAft>
              <a:defRPr/>
            </a:pPr>
            <a:endParaRPr lang="en-US" sz="1200" dirty="0" smtClean="0"/>
          </a:p>
          <a:p>
            <a:pPr lvl="1" eaLnBrk="1" fontAlgn="auto" hangingPunct="1">
              <a:spcAft>
                <a:spcPts val="0"/>
              </a:spcAft>
              <a:defRPr/>
            </a:pPr>
            <a:r>
              <a:rPr lang="en-US" dirty="0" smtClean="0"/>
              <a:t>Where is the best place to lift your aircraft</a:t>
            </a:r>
          </a:p>
          <a:p>
            <a:pPr lvl="1" eaLnBrk="1" fontAlgn="auto" hangingPunct="1">
              <a:spcAft>
                <a:spcPts val="0"/>
              </a:spcAft>
              <a:defRPr/>
            </a:pPr>
            <a:endParaRPr lang="en-US" sz="1400" dirty="0" smtClean="0"/>
          </a:p>
          <a:p>
            <a:pPr lvl="1" eaLnBrk="1" fontAlgn="auto" hangingPunct="1">
              <a:spcAft>
                <a:spcPts val="0"/>
              </a:spcAft>
              <a:defRPr/>
            </a:pPr>
            <a:r>
              <a:rPr lang="en-US" dirty="0" smtClean="0"/>
              <a:t>Where are the Best entry points in case of an accident</a:t>
            </a:r>
          </a:p>
          <a:p>
            <a:pPr lvl="1" eaLnBrk="1" fontAlgn="auto" hangingPunct="1">
              <a:spcAft>
                <a:spcPts val="0"/>
              </a:spcAft>
              <a:defRPr/>
            </a:pPr>
            <a:endParaRPr lang="en-US" sz="1200" dirty="0" smtClean="0"/>
          </a:p>
          <a:p>
            <a:pPr lvl="1" eaLnBrk="1" fontAlgn="auto" hangingPunct="1">
              <a:spcAft>
                <a:spcPts val="0"/>
              </a:spcAft>
              <a:defRPr/>
            </a:pPr>
            <a:r>
              <a:rPr lang="en-US" dirty="0" smtClean="0"/>
              <a:t>Discuss any Special needs of your aircraft with the emergency personnel</a:t>
            </a:r>
          </a:p>
          <a:p>
            <a:pPr lvl="1" eaLnBrk="1" fontAlgn="auto" hangingPunct="1">
              <a:spcAft>
                <a:spcPts val="0"/>
              </a:spcAft>
              <a:defRPr/>
            </a:pPr>
            <a:endParaRPr lang="en-US" sz="1500" dirty="0" smtClean="0"/>
          </a:p>
          <a:p>
            <a:pPr eaLnBrk="1" fontAlgn="auto" hangingPunct="1">
              <a:spcAft>
                <a:spcPts val="0"/>
              </a:spcAft>
              <a:defRPr/>
            </a:pPr>
            <a:r>
              <a:rPr lang="en-US" b="1" i="1" dirty="0" smtClean="0">
                <a:solidFill>
                  <a:schemeClr val="accent1"/>
                </a:solidFill>
                <a:effectLst>
                  <a:outerShdw blurRad="38100" dist="38100" dir="2700000" algn="tl">
                    <a:srgbClr val="000000">
                      <a:alpha val="43137"/>
                    </a:srgbClr>
                  </a:outerShdw>
                </a:effectLst>
              </a:rPr>
              <a:t>Share your Knowledge, it may be your lifeline…</a:t>
            </a:r>
            <a:endParaRPr lang="en-US" b="1" i="1" dirty="0">
              <a:solidFill>
                <a:schemeClr val="accent1"/>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eaLnBrk="1" fontAlgn="auto" hangingPunct="1">
              <a:spcAft>
                <a:spcPts val="0"/>
              </a:spcAft>
              <a:defRPr/>
            </a:pPr>
            <a:r>
              <a:rPr lang="en-US" dirty="0" smtClean="0"/>
              <a:t>EMERGENCIES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1143000"/>
          </a:xfrm>
        </p:spPr>
        <p:txBody>
          <a:bodyPr/>
          <a:lstStyle/>
          <a:p>
            <a:r>
              <a:rPr lang="en-US" smtClean="0"/>
              <a:t>Distribute Schedules</a:t>
            </a:r>
            <a:endParaRPr lang="en-US"/>
          </a:p>
        </p:txBody>
      </p:sp>
    </p:spTree>
    <p:extLst>
      <p:ext uri="{BB962C8B-B14F-4D97-AF65-F5344CB8AC3E}">
        <p14:creationId xmlns:p14="http://schemas.microsoft.com/office/powerpoint/2010/main" val="15127024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Inclement Weather</a:t>
            </a:r>
            <a:endParaRPr lang="en-US" dirty="0"/>
          </a:p>
        </p:txBody>
      </p:sp>
      <p:sp>
        <p:nvSpPr>
          <p:cNvPr id="3" name="Content Placeholder 2"/>
          <p:cNvSpPr>
            <a:spLocks noGrp="1"/>
          </p:cNvSpPr>
          <p:nvPr>
            <p:ph idx="1"/>
          </p:nvPr>
        </p:nvSpPr>
        <p:spPr/>
        <p:txBody>
          <a:bodyPr/>
          <a:lstStyle/>
          <a:p>
            <a:pPr lvl="0">
              <a:buNone/>
            </a:pPr>
            <a:endParaRPr lang="en-US" dirty="0" smtClean="0"/>
          </a:p>
          <a:p>
            <a:pPr lvl="0"/>
            <a:r>
              <a:rPr lang="en-US" b="1" dirty="0" smtClean="0"/>
              <a:t>Ceiling and Visibility    Not less than 1500/3</a:t>
            </a:r>
            <a:endParaRPr lang="en-US" dirty="0" smtClean="0"/>
          </a:p>
          <a:p>
            <a:pPr lvl="0"/>
            <a:r>
              <a:rPr lang="en-US" b="1" dirty="0" smtClean="0"/>
              <a:t>Call of the Air Boss / FAA Monitor</a:t>
            </a:r>
          </a:p>
          <a:p>
            <a:pPr lvl="0"/>
            <a:endParaRPr lang="en-US" dirty="0" smtClean="0"/>
          </a:p>
          <a:p>
            <a:pPr lvl="0"/>
            <a:r>
              <a:rPr lang="en-US" b="1" dirty="0" smtClean="0"/>
              <a:t>ALWAYS   -  At the Discretion of the Pilot in Command</a:t>
            </a:r>
            <a:endParaRPr lang="en-US" dirty="0" smtClean="0"/>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0"/>
            <a:ext cx="8229600" cy="1143000"/>
          </a:xfrm>
        </p:spPr>
        <p:txBody>
          <a:bodyPr/>
          <a:lstStyle/>
          <a:p>
            <a:r>
              <a:rPr lang="en-US" dirty="0" smtClean="0"/>
              <a:t>SCHEDULE    SATURDAY</a:t>
            </a:r>
            <a:endParaRPr lang="en-US" dirty="0"/>
          </a:p>
        </p:txBody>
      </p:sp>
    </p:spTree>
    <p:extLst>
      <p:ext uri="{BB962C8B-B14F-4D97-AF65-F5344CB8AC3E}">
        <p14:creationId xmlns:p14="http://schemas.microsoft.com/office/powerpoint/2010/main" val="1613720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sz="4900" dirty="0" smtClean="0">
                <a:solidFill>
                  <a:schemeClr val="tx2"/>
                </a:solidFill>
              </a:rPr>
              <a:t>SCHEDULE</a:t>
            </a:r>
            <a:r>
              <a:rPr lang="en-US" dirty="0" smtClean="0"/>
              <a:t/>
            </a:r>
            <a:br>
              <a:rPr lang="en-US" dirty="0" smtClean="0"/>
            </a:br>
            <a:r>
              <a:rPr lang="en-US" dirty="0" smtClean="0"/>
              <a:t>NOTE:  Air Carriers WILL NOT be operating During the Waivered Times</a:t>
            </a:r>
            <a:br>
              <a:rPr lang="en-US" dirty="0" smtClean="0"/>
            </a:br>
            <a:r>
              <a:rPr lang="en-US" dirty="0" smtClean="0"/>
              <a:t>	</a:t>
            </a:r>
            <a:endParaRPr lang="en-US" dirty="0"/>
          </a:p>
        </p:txBody>
      </p:sp>
      <p:sp>
        <p:nvSpPr>
          <p:cNvPr id="5" name="Subtitle 4"/>
          <p:cNvSpPr>
            <a:spLocks noGrp="1"/>
          </p:cNvSpPr>
          <p:nvPr>
            <p:ph type="subTitle" idx="1"/>
          </p:nvPr>
        </p:nvSpPr>
        <p:spPr>
          <a:xfrm>
            <a:off x="1371600" y="3810000"/>
            <a:ext cx="6400800" cy="1828800"/>
          </a:xfrm>
          <a:ln>
            <a:solidFill>
              <a:schemeClr val="tx1"/>
            </a:solidFill>
          </a:ln>
        </p:spPr>
        <p:txBody>
          <a:bodyPr>
            <a:normAutofit fontScale="92500" lnSpcReduction="20000"/>
          </a:bodyPr>
          <a:lstStyle/>
          <a:p>
            <a:endParaRPr lang="en-US" sz="4400" b="1" dirty="0" smtClean="0"/>
          </a:p>
          <a:p>
            <a:r>
              <a:rPr lang="en-US" sz="4400" b="1" dirty="0" smtClean="0"/>
              <a:t>Sunday  One arrival at show conclusion </a:t>
            </a:r>
            <a:endParaRPr lang="en-US" sz="4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sz="half" idx="1"/>
          </p:nvPr>
        </p:nvSpPr>
        <p:spPr/>
        <p:txBody>
          <a:bodyPr/>
          <a:lstStyle/>
          <a:p>
            <a:r>
              <a:rPr lang="en-US" dirty="0" smtClean="0"/>
              <a:t>Frequencies </a:t>
            </a:r>
          </a:p>
          <a:p>
            <a:r>
              <a:rPr lang="en-US" b="1" dirty="0" smtClean="0"/>
              <a:t>125.025 </a:t>
            </a:r>
            <a:r>
              <a:rPr lang="en-US" dirty="0" smtClean="0"/>
              <a:t>   </a:t>
            </a:r>
            <a:r>
              <a:rPr lang="en-US" dirty="0" err="1" smtClean="0"/>
              <a:t>Airboss</a:t>
            </a:r>
            <a:endParaRPr lang="en-US" dirty="0" smtClean="0"/>
          </a:p>
          <a:p>
            <a:r>
              <a:rPr lang="en-US" dirty="0" smtClean="0"/>
              <a:t>118.5         </a:t>
            </a:r>
            <a:r>
              <a:rPr lang="en-US" dirty="0" err="1" smtClean="0"/>
              <a:t>Twr</a:t>
            </a:r>
            <a:r>
              <a:rPr lang="en-US" dirty="0" smtClean="0"/>
              <a:t> / </a:t>
            </a:r>
            <a:r>
              <a:rPr lang="en-US" dirty="0" err="1" smtClean="0"/>
              <a:t>Bkup</a:t>
            </a:r>
            <a:endParaRPr lang="en-US" dirty="0" smtClean="0"/>
          </a:p>
          <a:p>
            <a:r>
              <a:rPr lang="en-US" b="1" dirty="0" smtClean="0"/>
              <a:t>127.875</a:t>
            </a:r>
            <a:r>
              <a:rPr lang="en-US" dirty="0" smtClean="0"/>
              <a:t>     Discreet</a:t>
            </a:r>
          </a:p>
          <a:p>
            <a:r>
              <a:rPr lang="en-US" dirty="0" smtClean="0"/>
              <a:t>257.8         UHF</a:t>
            </a:r>
          </a:p>
          <a:p>
            <a:endParaRPr lang="en-US" dirty="0" smtClean="0"/>
          </a:p>
          <a:p>
            <a:r>
              <a:rPr lang="en-US" dirty="0" smtClean="0"/>
              <a:t>121.7         IDA Ground</a:t>
            </a:r>
            <a:endParaRPr lang="en-US" dirty="0"/>
          </a:p>
        </p:txBody>
      </p:sp>
      <p:sp>
        <p:nvSpPr>
          <p:cNvPr id="4" name="Content Placeholder 3"/>
          <p:cNvSpPr>
            <a:spLocks noGrp="1"/>
          </p:cNvSpPr>
          <p:nvPr>
            <p:ph sz="half" idx="2"/>
          </p:nvPr>
        </p:nvSpPr>
        <p:spPr/>
        <p:txBody>
          <a:bodyPr/>
          <a:lstStyle/>
          <a:p>
            <a:r>
              <a:rPr lang="en-US" dirty="0" smtClean="0"/>
              <a:t>Sign Waiver</a:t>
            </a:r>
          </a:p>
          <a:p>
            <a:r>
              <a:rPr lang="en-US" dirty="0" smtClean="0"/>
              <a:t>Meet with Announcer</a:t>
            </a:r>
          </a:p>
          <a:p>
            <a:r>
              <a:rPr lang="en-US" dirty="0" smtClean="0"/>
              <a:t>Maintain Physical Condition</a:t>
            </a:r>
          </a:p>
          <a:p>
            <a:r>
              <a:rPr lang="en-US" dirty="0" smtClean="0"/>
              <a:t>Air Carrier Operations</a:t>
            </a:r>
          </a:p>
          <a:p>
            <a:r>
              <a:rPr lang="en-US" sz="4000" dirty="0" smtClean="0">
                <a:solidFill>
                  <a:srgbClr val="FF0000"/>
                </a:solidFill>
              </a:rPr>
              <a:t>Density Altitude</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dirty="0" smtClean="0">
                <a:solidFill>
                  <a:srgbClr val="FF0000"/>
                </a:solidFill>
              </a:rPr>
              <a:t>A</a:t>
            </a:r>
            <a:r>
              <a:rPr lang="en-US" dirty="0" smtClean="0"/>
              <a:t>F</a:t>
            </a:r>
            <a:r>
              <a:rPr lang="en-US" dirty="0" smtClean="0">
                <a:solidFill>
                  <a:schemeClr val="tx2">
                    <a:lumMod val="60000"/>
                    <a:lumOff val="40000"/>
                  </a:schemeClr>
                </a:solidFill>
              </a:rPr>
              <a:t>E</a:t>
            </a:r>
            <a:r>
              <a:rPr lang="en-US" dirty="0" smtClean="0"/>
              <a:t>T</a:t>
            </a:r>
            <a:r>
              <a:rPr lang="en-US" dirty="0" smtClean="0">
                <a:solidFill>
                  <a:schemeClr val="accent4">
                    <a:lumMod val="75000"/>
                  </a:schemeClr>
                </a:solidFill>
              </a:rPr>
              <a:t>Y</a:t>
            </a:r>
            <a:r>
              <a:rPr lang="en-US" dirty="0" smtClean="0"/>
              <a:t> F</a:t>
            </a:r>
            <a:r>
              <a:rPr lang="en-US" dirty="0" smtClean="0">
                <a:solidFill>
                  <a:srgbClr val="FF0000"/>
                </a:solidFill>
              </a:rPr>
              <a:t>I</a:t>
            </a:r>
            <a:r>
              <a:rPr lang="en-US" dirty="0" smtClean="0"/>
              <a:t>R</a:t>
            </a:r>
            <a:r>
              <a:rPr lang="en-US" dirty="0" smtClean="0">
                <a:solidFill>
                  <a:schemeClr val="accent6">
                    <a:lumMod val="75000"/>
                  </a:schemeClr>
                </a:solidFill>
              </a:rPr>
              <a:t>S</a:t>
            </a:r>
            <a:r>
              <a:rPr lang="en-US" dirty="0" smtClean="0"/>
              <a:t>T</a:t>
            </a:r>
            <a:endParaRPr lang="en-US" dirty="0"/>
          </a:p>
        </p:txBody>
      </p:sp>
      <p:sp>
        <p:nvSpPr>
          <p:cNvPr id="3" name="Content Placeholder 2"/>
          <p:cNvSpPr>
            <a:spLocks noGrp="1"/>
          </p:cNvSpPr>
          <p:nvPr>
            <p:ph idx="1"/>
          </p:nvPr>
        </p:nvSpPr>
        <p:spPr/>
        <p:txBody>
          <a:bodyPr/>
          <a:lstStyle/>
          <a:p>
            <a:r>
              <a:rPr lang="en-US" dirty="0" smtClean="0"/>
              <a:t>Drink Plenty of Water</a:t>
            </a:r>
          </a:p>
          <a:p>
            <a:r>
              <a:rPr lang="en-US" dirty="0" smtClean="0"/>
              <a:t>Advise of any Needs</a:t>
            </a:r>
          </a:p>
          <a:p>
            <a:r>
              <a:rPr lang="en-US" dirty="0" smtClean="0"/>
              <a:t>Take time for yourself</a:t>
            </a:r>
          </a:p>
          <a:p>
            <a:r>
              <a:rPr lang="en-US" dirty="0" smtClean="0"/>
              <a:t>If you are not comfortable…say so</a:t>
            </a:r>
          </a:p>
          <a:p>
            <a:r>
              <a:rPr lang="en-US" b="1" dirty="0" smtClean="0">
                <a:solidFill>
                  <a:srgbClr val="FF0000"/>
                </a:solidFill>
              </a:rPr>
              <a:t>CHECK DENSITY ALTITUDE  </a:t>
            </a:r>
          </a:p>
          <a:p>
            <a:r>
              <a:rPr lang="en-US" sz="4400" b="1" dirty="0" smtClean="0">
                <a:solidFill>
                  <a:srgbClr val="FF0000"/>
                </a:solidFill>
              </a:rPr>
              <a:t>USE YOUR PRACTICE DAY</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1"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Presenting Sponsor</a:t>
            </a:r>
          </a:p>
          <a:p>
            <a:r>
              <a:rPr lang="en-US" dirty="0" err="1" smtClean="0"/>
              <a:t>Airshow</a:t>
            </a:r>
            <a:r>
              <a:rPr lang="en-US" dirty="0" smtClean="0"/>
              <a:t> Chairman</a:t>
            </a:r>
          </a:p>
          <a:p>
            <a:r>
              <a:rPr lang="en-US" dirty="0" smtClean="0"/>
              <a:t>Vice-Chair</a:t>
            </a:r>
          </a:p>
          <a:p>
            <a:r>
              <a:rPr lang="en-US" dirty="0" smtClean="0"/>
              <a:t>FAA FSDO Monitor</a:t>
            </a:r>
          </a:p>
          <a:p>
            <a:r>
              <a:rPr lang="en-US" dirty="0" smtClean="0"/>
              <a:t>Air Traffic</a:t>
            </a:r>
          </a:p>
          <a:p>
            <a:r>
              <a:rPr lang="en-US" dirty="0" smtClean="0"/>
              <a:t>Airport Director</a:t>
            </a:r>
          </a:p>
          <a:p>
            <a:r>
              <a:rPr lang="en-US" dirty="0" smtClean="0"/>
              <a:t>Fire/Rescue</a:t>
            </a:r>
          </a:p>
          <a:p>
            <a:r>
              <a:rPr lang="en-US" dirty="0" smtClean="0"/>
              <a:t>Ground Coordinator</a:t>
            </a:r>
          </a:p>
          <a:p>
            <a:r>
              <a:rPr lang="en-US" dirty="0" smtClean="0"/>
              <a:t>Sound</a:t>
            </a:r>
            <a:endParaRPr lang="en-US" dirty="0"/>
          </a:p>
        </p:txBody>
      </p:sp>
      <p:sp>
        <p:nvSpPr>
          <p:cNvPr id="4" name="Content Placeholder 3"/>
          <p:cNvSpPr>
            <a:spLocks noGrp="1"/>
          </p:cNvSpPr>
          <p:nvPr>
            <p:ph sz="half" idx="2"/>
          </p:nvPr>
        </p:nvSpPr>
        <p:spPr>
          <a:xfrm>
            <a:off x="4419600" y="1600200"/>
            <a:ext cx="4267200" cy="4525963"/>
          </a:xfrm>
        </p:spPr>
        <p:txBody>
          <a:bodyPr>
            <a:normAutofit lnSpcReduction="10000"/>
          </a:bodyPr>
          <a:lstStyle/>
          <a:p>
            <a:r>
              <a:rPr lang="en-US" b="1" dirty="0" err="1" smtClean="0"/>
              <a:t>Westmark</a:t>
            </a:r>
            <a:r>
              <a:rPr lang="en-US" b="1" dirty="0" smtClean="0"/>
              <a:t> Credit Union</a:t>
            </a:r>
          </a:p>
          <a:p>
            <a:r>
              <a:rPr lang="en-US" dirty="0" smtClean="0">
                <a:solidFill>
                  <a:schemeClr val="accent1">
                    <a:lumMod val="50000"/>
                  </a:schemeClr>
                </a:solidFill>
              </a:rPr>
              <a:t>Russel Johnson</a:t>
            </a:r>
          </a:p>
          <a:p>
            <a:r>
              <a:rPr lang="en-US" dirty="0" smtClean="0">
                <a:solidFill>
                  <a:schemeClr val="accent1">
                    <a:lumMod val="50000"/>
                  </a:schemeClr>
                </a:solidFill>
              </a:rPr>
              <a:t>Bob Hoff</a:t>
            </a:r>
          </a:p>
          <a:p>
            <a:r>
              <a:rPr lang="en-US" dirty="0" smtClean="0">
                <a:solidFill>
                  <a:schemeClr val="accent1">
                    <a:lumMod val="50000"/>
                  </a:schemeClr>
                </a:solidFill>
              </a:rPr>
              <a:t>Diane Hager</a:t>
            </a:r>
          </a:p>
          <a:p>
            <a:r>
              <a:rPr lang="en-US" dirty="0" err="1" smtClean="0">
                <a:solidFill>
                  <a:schemeClr val="tx2">
                    <a:lumMod val="75000"/>
                  </a:schemeClr>
                </a:solidFill>
              </a:rPr>
              <a:t>Taleesha</a:t>
            </a:r>
            <a:r>
              <a:rPr lang="en-US" dirty="0" smtClean="0">
                <a:solidFill>
                  <a:schemeClr val="tx2">
                    <a:lumMod val="75000"/>
                  </a:schemeClr>
                </a:solidFill>
              </a:rPr>
              <a:t> Hillman</a:t>
            </a:r>
            <a:endParaRPr lang="en-US" dirty="0" smtClean="0">
              <a:solidFill>
                <a:schemeClr val="accent1">
                  <a:lumMod val="50000"/>
                </a:schemeClr>
              </a:solidFill>
            </a:endParaRPr>
          </a:p>
          <a:p>
            <a:r>
              <a:rPr lang="en-US" sz="2600" dirty="0" smtClean="0">
                <a:solidFill>
                  <a:schemeClr val="accent1">
                    <a:lumMod val="50000"/>
                  </a:schemeClr>
                </a:solidFill>
              </a:rPr>
              <a:t>Craig Davis</a:t>
            </a:r>
          </a:p>
          <a:p>
            <a:r>
              <a:rPr lang="en-US" dirty="0" smtClean="0">
                <a:solidFill>
                  <a:schemeClr val="accent1">
                    <a:lumMod val="50000"/>
                  </a:schemeClr>
                </a:solidFill>
              </a:rPr>
              <a:t>Shift Cdr     </a:t>
            </a:r>
          </a:p>
          <a:p>
            <a:r>
              <a:rPr lang="en-US" dirty="0" smtClean="0">
                <a:solidFill>
                  <a:schemeClr val="accent1">
                    <a:lumMod val="50000"/>
                  </a:schemeClr>
                </a:solidFill>
              </a:rPr>
              <a:t>David “Gizmo” Snell</a:t>
            </a:r>
          </a:p>
          <a:p>
            <a:r>
              <a:rPr lang="en-US" dirty="0" smtClean="0">
                <a:solidFill>
                  <a:schemeClr val="accent1">
                    <a:lumMod val="50000"/>
                  </a:schemeClr>
                </a:solidFill>
              </a:rPr>
              <a:t>Dave Olmstead CAS</a:t>
            </a:r>
          </a:p>
          <a:p>
            <a:pPr>
              <a:buNone/>
            </a:pPr>
            <a:endParaRPr lang="en-US" dirty="0" smtClean="0">
              <a:solidFill>
                <a:schemeClr val="accent1">
                  <a:lumMod val="50000"/>
                </a:schemeClr>
              </a:solidFill>
            </a:endParaRPr>
          </a:p>
          <a:p>
            <a:endParaRPr lang="en-US" dirty="0">
              <a:solidFill>
                <a:schemeClr val="accent1">
                  <a:lumMod val="50000"/>
                </a:schemeClr>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364162"/>
          </a:xfrm>
        </p:spPr>
        <p:txBody>
          <a:bodyPr>
            <a:normAutofit/>
          </a:bodyPr>
          <a:lstStyle/>
          <a:p>
            <a:r>
              <a:rPr lang="en-US" sz="7200" dirty="0" smtClean="0">
                <a:latin typeface="Earwig Factory" pitchFamily="2" charset="0"/>
              </a:rPr>
              <a:t>PHOKUS</a:t>
            </a:r>
            <a:endParaRPr lang="en-US" sz="7200" dirty="0">
              <a:latin typeface="Earwig Factory" pitchFamily="2"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bwMode="auto">
          <a:xfrm>
            <a:off x="228600" y="685800"/>
            <a:ext cx="8642350" cy="868363"/>
          </a:xfrm>
        </p:spPr>
        <p:txBody>
          <a:bodyPr wrap="square" lIns="91440" tIns="45720" rIns="91440" bIns="45720" numCol="1" anchorCtr="0" compatLnSpc="1">
            <a:prstTxWarp prst="textNoShape">
              <a:avLst/>
            </a:prstTxWarp>
            <a:noAutofit/>
          </a:bodyPr>
          <a:lstStyle/>
          <a:p>
            <a:pPr algn="ctr" eaLnBrk="1" hangingPunct="1">
              <a:defRPr/>
            </a:pPr>
            <a:r>
              <a:rPr lang="en-US" sz="4000" b="1" i="1" cap="none" dirty="0" smtClean="0">
                <a:effectLst>
                  <a:outerShdw blurRad="38100" dist="38100" dir="2700000" algn="tl">
                    <a:srgbClr val="C0C0C0"/>
                  </a:outerShdw>
                </a:effectLst>
              </a:rPr>
              <a:t>“Please Turn </a:t>
            </a:r>
            <a:r>
              <a:rPr lang="en-US" sz="4000" b="1" i="1" u="sng" cap="none" dirty="0" smtClean="0">
                <a:effectLst>
                  <a:outerShdw blurRad="38100" dist="38100" dir="2700000" algn="tl">
                    <a:srgbClr val="C0C0C0"/>
                  </a:outerShdw>
                </a:effectLst>
              </a:rPr>
              <a:t>off </a:t>
            </a:r>
            <a:r>
              <a:rPr lang="en-US" sz="4000" b="1" i="1" cap="none" dirty="0" smtClean="0">
                <a:effectLst>
                  <a:outerShdw blurRad="38100" dist="38100" dir="2700000" algn="tl">
                    <a:srgbClr val="C0C0C0"/>
                  </a:outerShdw>
                </a:effectLst>
              </a:rPr>
              <a:t> Cell Phones, Radio’s and Pagers During Briefing”</a:t>
            </a:r>
          </a:p>
        </p:txBody>
      </p:sp>
      <p:pic>
        <p:nvPicPr>
          <p:cNvPr id="15362" name="Picture 3" descr="j0234684"/>
          <p:cNvPicPr>
            <a:picLocks noChangeAspect="1" noChangeArrowheads="1" noCrop="1"/>
          </p:cNvPicPr>
          <p:nvPr/>
        </p:nvPicPr>
        <p:blipFill>
          <a:blip r:embed="rId4" cstate="print"/>
          <a:srcRect/>
          <a:stretch>
            <a:fillRect/>
          </a:stretch>
        </p:blipFill>
        <p:spPr bwMode="auto">
          <a:xfrm>
            <a:off x="241300" y="2667000"/>
            <a:ext cx="2273300" cy="2971800"/>
          </a:xfrm>
          <a:prstGeom prst="rect">
            <a:avLst/>
          </a:prstGeom>
          <a:noFill/>
          <a:ln w="9525">
            <a:noFill/>
            <a:miter lim="800000"/>
            <a:headEnd/>
            <a:tailEnd/>
          </a:ln>
        </p:spPr>
      </p:pic>
      <p:pic>
        <p:nvPicPr>
          <p:cNvPr id="15363" name="Picture 4" descr="j0395786"/>
          <p:cNvPicPr>
            <a:picLocks noChangeAspect="1" noChangeArrowheads="1" noCrop="1"/>
          </p:cNvPicPr>
          <p:nvPr/>
        </p:nvPicPr>
        <p:blipFill>
          <a:blip r:embed="rId5" cstate="print"/>
          <a:srcRect/>
          <a:stretch>
            <a:fillRect/>
          </a:stretch>
        </p:blipFill>
        <p:spPr bwMode="auto">
          <a:xfrm>
            <a:off x="2895600" y="2743200"/>
            <a:ext cx="2743200" cy="2667000"/>
          </a:xfrm>
          <a:prstGeom prst="rect">
            <a:avLst/>
          </a:prstGeom>
          <a:noFill/>
          <a:ln w="9525">
            <a:noFill/>
            <a:miter lim="800000"/>
            <a:headEnd/>
            <a:tailEnd/>
          </a:ln>
        </p:spPr>
      </p:pic>
      <p:pic>
        <p:nvPicPr>
          <p:cNvPr id="15364" name="Picture 5" descr="j0288927"/>
          <p:cNvPicPr>
            <a:picLocks noChangeAspect="1" noChangeArrowheads="1" noCrop="1"/>
          </p:cNvPicPr>
          <p:nvPr/>
        </p:nvPicPr>
        <p:blipFill>
          <a:blip r:embed="rId6" cstate="print"/>
          <a:srcRect/>
          <a:stretch>
            <a:fillRect/>
          </a:stretch>
        </p:blipFill>
        <p:spPr bwMode="auto">
          <a:xfrm>
            <a:off x="6248400" y="2819400"/>
            <a:ext cx="2286000" cy="2667000"/>
          </a:xfrm>
          <a:prstGeom prst="rect">
            <a:avLst/>
          </a:prstGeom>
          <a:noFill/>
          <a:ln w="9525">
            <a:noFill/>
            <a:miter lim="800000"/>
            <a:headEnd/>
            <a:tailEnd/>
          </a:ln>
        </p:spPr>
      </p:pic>
      <p:pic>
        <p:nvPicPr>
          <p:cNvPr id="54279" name="Picture 7">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8229600" y="6248400"/>
            <a:ext cx="304800" cy="304800"/>
          </a:xfrm>
          <a:prstGeom prst="rect">
            <a:avLst/>
          </a:prstGeom>
          <a:noFill/>
          <a:ln w="9525">
            <a:noFill/>
            <a:miter lim="800000"/>
            <a:headEnd/>
            <a:tailEnd/>
          </a:ln>
        </p:spPr>
      </p:pic>
    </p:spTree>
    <p:extLst>
      <p:ext uri="{BB962C8B-B14F-4D97-AF65-F5344CB8AC3E}">
        <p14:creationId xmlns:p14="http://schemas.microsoft.com/office/powerpoint/2010/main" val="1905141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2" fill="hold"/>
                                        <p:tgtEl>
                                          <p:spTgt spid="542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427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rmAutofit fontScale="90000"/>
          </a:bodyPr>
          <a:lstStyle/>
          <a:p>
            <a:r>
              <a:rPr lang="en-US" dirty="0" smtClean="0"/>
              <a:t>BRIEFING</a:t>
            </a:r>
            <a:br>
              <a:rPr lang="en-US" dirty="0" smtClean="0"/>
            </a:br>
            <a:r>
              <a:rPr lang="en-US" dirty="0" smtClean="0"/>
              <a:t/>
            </a:r>
            <a:br>
              <a:rPr lang="en-US" dirty="0" smtClean="0"/>
            </a:br>
            <a:r>
              <a:rPr lang="en-US" dirty="0" err="1" smtClean="0"/>
              <a:t>Saftey</a:t>
            </a:r>
            <a:r>
              <a:rPr lang="en-US" dirty="0" smtClean="0"/>
              <a:t> Briefing Tomorrow</a:t>
            </a:r>
            <a:br>
              <a:rPr lang="en-US" dirty="0" smtClean="0"/>
            </a:br>
            <a:r>
              <a:rPr lang="en-US" dirty="0" smtClean="0"/>
              <a:t/>
            </a:r>
            <a:br>
              <a:rPr lang="en-US" dirty="0" smtClean="0"/>
            </a:br>
            <a:r>
              <a:rPr lang="en-US" dirty="0" smtClean="0"/>
              <a:t>HERE </a:t>
            </a:r>
            <a:br>
              <a:rPr lang="en-US" dirty="0" smtClean="0"/>
            </a:br>
            <a:r>
              <a:rPr lang="en-US" dirty="0" smtClean="0"/>
              <a:t/>
            </a:r>
            <a:br>
              <a:rPr lang="en-US" dirty="0" smtClean="0"/>
            </a:br>
            <a:r>
              <a:rPr lang="en-US" sz="10700" dirty="0" smtClean="0"/>
              <a:t>9:00 am</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973762"/>
          </a:xfrm>
        </p:spPr>
        <p:txBody>
          <a:bodyPr>
            <a:normAutofit/>
          </a:bodyPr>
          <a:lstStyle/>
          <a:p>
            <a:r>
              <a:rPr lang="en-US" sz="6600" dirty="0" smtClean="0"/>
              <a:t>ROLL CALL</a:t>
            </a:r>
            <a:br>
              <a:rPr lang="en-US" sz="6600" dirty="0" smtClean="0"/>
            </a:br>
            <a:r>
              <a:rPr lang="en-US" sz="6600" dirty="0"/>
              <a:t/>
            </a:r>
            <a:br>
              <a:rPr lang="en-US" sz="6600" dirty="0"/>
            </a:br>
            <a:r>
              <a:rPr lang="en-US" sz="6600" dirty="0" smtClean="0"/>
              <a:t>Announcer</a:t>
            </a:r>
            <a:br>
              <a:rPr lang="en-US" sz="6600" dirty="0" smtClean="0"/>
            </a:br>
            <a:r>
              <a:rPr lang="en-US" sz="6600" dirty="0" smtClean="0"/>
              <a:t>Rob </a:t>
            </a:r>
            <a:r>
              <a:rPr lang="en-US" sz="6600" dirty="0" err="1" smtClean="0"/>
              <a:t>Reider</a:t>
            </a:r>
            <a:r>
              <a:rPr lang="en-US" sz="6600" dirty="0" smtClean="0"/>
              <a:t>  8.5</a:t>
            </a:r>
            <a:br>
              <a:rPr lang="en-US" sz="6600" dirty="0" smtClean="0"/>
            </a:br>
            <a:r>
              <a:rPr lang="en-US" sz="6600" dirty="0" smtClean="0"/>
              <a:t>Script - Music</a:t>
            </a:r>
            <a:endParaRPr lang="en-US" sz="6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 CALL</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Brad </a:t>
            </a:r>
            <a:r>
              <a:rPr lang="en-US" dirty="0" err="1" smtClean="0"/>
              <a:t>Wursten</a:t>
            </a:r>
            <a:endParaRPr lang="en-US" dirty="0" smtClean="0"/>
          </a:p>
          <a:p>
            <a:r>
              <a:rPr lang="en-US" dirty="0" smtClean="0"/>
              <a:t>Julie Clark</a:t>
            </a:r>
          </a:p>
          <a:p>
            <a:r>
              <a:rPr lang="en-US" dirty="0" smtClean="0"/>
              <a:t>Matt </a:t>
            </a:r>
            <a:r>
              <a:rPr lang="en-US" dirty="0" err="1" smtClean="0"/>
              <a:t>Younkin</a:t>
            </a:r>
            <a:endParaRPr lang="en-US" dirty="0" smtClean="0"/>
          </a:p>
          <a:p>
            <a:r>
              <a:rPr lang="en-US" dirty="0" smtClean="0"/>
              <a:t>Todd </a:t>
            </a:r>
            <a:r>
              <a:rPr lang="en-US" dirty="0" err="1" smtClean="0"/>
              <a:t>Therp</a:t>
            </a:r>
            <a:endParaRPr lang="en-US" dirty="0" smtClean="0"/>
          </a:p>
          <a:p>
            <a:r>
              <a:rPr lang="en-US" dirty="0" smtClean="0"/>
              <a:t>John Bagley</a:t>
            </a:r>
          </a:p>
          <a:p>
            <a:r>
              <a:rPr lang="en-US" dirty="0" smtClean="0"/>
              <a:t>Lee </a:t>
            </a:r>
            <a:r>
              <a:rPr lang="en-US" dirty="0" err="1" smtClean="0"/>
              <a:t>Lauderback</a:t>
            </a:r>
            <a:endParaRPr lang="en-US" dirty="0" smtClean="0"/>
          </a:p>
          <a:p>
            <a:r>
              <a:rPr lang="en-US" dirty="0" smtClean="0"/>
              <a:t>Gene </a:t>
            </a:r>
            <a:r>
              <a:rPr lang="en-US" dirty="0" err="1" smtClean="0"/>
              <a:t>Soucy</a:t>
            </a:r>
            <a:endParaRPr lang="en-US" dirty="0" smtClean="0"/>
          </a:p>
          <a:p>
            <a:pPr>
              <a:buNone/>
            </a:pPr>
            <a:endParaRPr lang="en-US" dirty="0" smtClean="0"/>
          </a:p>
          <a:p>
            <a:endParaRPr lang="en-US" dirty="0" smtClean="0"/>
          </a:p>
          <a:p>
            <a:endParaRPr lang="en-US" dirty="0" smtClean="0"/>
          </a:p>
        </p:txBody>
      </p:sp>
      <p:sp>
        <p:nvSpPr>
          <p:cNvPr id="4" name="Content Placeholder 3"/>
          <p:cNvSpPr>
            <a:spLocks noGrp="1"/>
          </p:cNvSpPr>
          <p:nvPr>
            <p:ph sz="half" idx="2"/>
          </p:nvPr>
        </p:nvSpPr>
        <p:spPr>
          <a:xfrm>
            <a:off x="4343400" y="1600200"/>
            <a:ext cx="4724400" cy="4525963"/>
          </a:xfrm>
        </p:spPr>
        <p:txBody>
          <a:bodyPr>
            <a:normAutofit fontScale="92500" lnSpcReduction="10000"/>
          </a:bodyPr>
          <a:lstStyle/>
          <a:p>
            <a:r>
              <a:rPr lang="en-US" dirty="0" smtClean="0"/>
              <a:t>Will “D-Rail” </a:t>
            </a:r>
            <a:r>
              <a:rPr lang="en-US" dirty="0" err="1" smtClean="0"/>
              <a:t>Andriotta</a:t>
            </a:r>
            <a:endParaRPr lang="en-US" dirty="0" smtClean="0"/>
          </a:p>
          <a:p>
            <a:r>
              <a:rPr lang="en-US" dirty="0"/>
              <a:t> </a:t>
            </a:r>
            <a:r>
              <a:rPr lang="en-US" dirty="0" smtClean="0"/>
              <a:t>      Adam Vogel</a:t>
            </a:r>
          </a:p>
          <a:p>
            <a:r>
              <a:rPr lang="en-US" dirty="0" smtClean="0"/>
              <a:t>Greg Anders P-51 Heritage</a:t>
            </a:r>
          </a:p>
          <a:p>
            <a:r>
              <a:rPr lang="en-US" dirty="0"/>
              <a:t>Black </a:t>
            </a:r>
            <a:r>
              <a:rPr lang="en-US" dirty="0" err="1"/>
              <a:t>Daggars</a:t>
            </a:r>
            <a:r>
              <a:rPr lang="en-US" dirty="0"/>
              <a:t> </a:t>
            </a:r>
            <a:r>
              <a:rPr lang="en-US" dirty="0" smtClean="0"/>
              <a:t>Jumpers  </a:t>
            </a:r>
          </a:p>
          <a:p>
            <a:r>
              <a:rPr lang="en-US" dirty="0"/>
              <a:t> </a:t>
            </a:r>
            <a:r>
              <a:rPr lang="en-US" dirty="0" smtClean="0"/>
              <a:t>    w/Parachutes</a:t>
            </a:r>
          </a:p>
          <a:p>
            <a:endParaRPr lang="en-US" dirty="0"/>
          </a:p>
          <a:p>
            <a:r>
              <a:rPr lang="en-US" dirty="0"/>
              <a:t>Blue Angels</a:t>
            </a:r>
          </a:p>
          <a:p>
            <a:endParaRPr lang="en-US" dirty="0" smtClean="0"/>
          </a:p>
          <a:p>
            <a:r>
              <a:rPr lang="en-US" dirty="0" err="1" smtClean="0"/>
              <a:t>Mig</a:t>
            </a:r>
            <a:r>
              <a:rPr lang="en-US" dirty="0" smtClean="0"/>
              <a:t> Fury Fighters     </a:t>
            </a:r>
          </a:p>
          <a:p>
            <a:r>
              <a:rPr lang="en-US" dirty="0" smtClean="0"/>
              <a:t> Doc-</a:t>
            </a:r>
            <a:r>
              <a:rPr lang="en-US" dirty="0" err="1" smtClean="0"/>
              <a:t>Cujo</a:t>
            </a:r>
            <a:r>
              <a:rPr lang="en-US" dirty="0" smtClean="0"/>
              <a:t>-Bamboo/Spike</a:t>
            </a:r>
            <a:endParaRPr lang="en-US" dirty="0"/>
          </a:p>
          <a:p>
            <a:endParaRPr lang="en-US" dirty="0" smtClean="0"/>
          </a:p>
          <a:p>
            <a:endParaRPr lang="en-US" dirty="0" smtClean="0"/>
          </a:p>
          <a:p>
            <a:endParaRPr lang="en-US" dirty="0" smtClean="0"/>
          </a:p>
          <a:p>
            <a:pPr>
              <a:buNone/>
            </a:pPr>
            <a:endParaRPr lang="en-US" sz="1600" dirty="0" smtClean="0"/>
          </a:p>
          <a:p>
            <a:pPr>
              <a:buNone/>
            </a:pPr>
            <a:endParaRPr lang="en-US" sz="1050" dirty="0" smtClean="0"/>
          </a:p>
          <a:p>
            <a:pPr>
              <a:buNone/>
            </a:pPr>
            <a:endParaRPr lang="en-US" sz="16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301625" y="609600"/>
            <a:ext cx="8510588" cy="1295400"/>
          </a:xfrm>
        </p:spPr>
        <p:txBody>
          <a:bodyPr/>
          <a:lstStyle/>
          <a:p>
            <a:r>
              <a:rPr lang="en-US" sz="5400" b="1" dirty="0" smtClean="0">
                <a:solidFill>
                  <a:srgbClr val="000000"/>
                </a:solidFill>
                <a:effectLst>
                  <a:outerShdw blurRad="38100" dist="38100" dir="2700000" algn="tl">
                    <a:srgbClr val="FFFFFF"/>
                  </a:outerShdw>
                </a:effectLst>
              </a:rPr>
              <a:t> </a:t>
            </a:r>
            <a:endParaRPr lang="en-US" sz="5400" b="1" dirty="0">
              <a:solidFill>
                <a:srgbClr val="000000"/>
              </a:solidFill>
              <a:effectLst>
                <a:outerShdw blurRad="38100" dist="38100" dir="2700000" algn="tl">
                  <a:srgbClr val="FFFFFF"/>
                </a:outerShdw>
              </a:effectLst>
            </a:endParaRPr>
          </a:p>
        </p:txBody>
      </p:sp>
      <p:pic>
        <p:nvPicPr>
          <p:cNvPr id="51214" name="Picture 14" descr="MPj04365680000[1]"/>
          <p:cNvPicPr>
            <a:picLocks noChangeAspect="1" noChangeArrowheads="1"/>
          </p:cNvPicPr>
          <p:nvPr/>
        </p:nvPicPr>
        <p:blipFill>
          <a:blip r:embed="rId2" cstate="print"/>
          <a:srcRect/>
          <a:stretch>
            <a:fillRect/>
          </a:stretch>
        </p:blipFill>
        <p:spPr bwMode="auto">
          <a:xfrm>
            <a:off x="4724400" y="2438400"/>
            <a:ext cx="3810000" cy="2544763"/>
          </a:xfrm>
          <a:prstGeom prst="rect">
            <a:avLst/>
          </a:prstGeom>
          <a:noFill/>
        </p:spPr>
      </p:pic>
      <p:pic>
        <p:nvPicPr>
          <p:cNvPr id="51215" name="Picture 15" descr="MCj04315970000[1]"/>
          <p:cNvPicPr>
            <a:picLocks noChangeAspect="1" noChangeArrowheads="1"/>
          </p:cNvPicPr>
          <p:nvPr/>
        </p:nvPicPr>
        <p:blipFill>
          <a:blip r:embed="rId3" cstate="print"/>
          <a:srcRect/>
          <a:stretch>
            <a:fillRect/>
          </a:stretch>
        </p:blipFill>
        <p:spPr bwMode="auto">
          <a:xfrm>
            <a:off x="7010400" y="2057400"/>
            <a:ext cx="1828800" cy="1828800"/>
          </a:xfrm>
          <a:prstGeom prst="rect">
            <a:avLst/>
          </a:prstGeom>
          <a:noFill/>
        </p:spPr>
      </p:pic>
      <p:pic>
        <p:nvPicPr>
          <p:cNvPr id="51216" name="Picture 16" descr="MCj04244820000[1]"/>
          <p:cNvPicPr>
            <a:picLocks noChangeAspect="1" noChangeArrowheads="1"/>
          </p:cNvPicPr>
          <p:nvPr/>
        </p:nvPicPr>
        <p:blipFill>
          <a:blip r:embed="rId4" cstate="print"/>
          <a:srcRect/>
          <a:stretch>
            <a:fillRect/>
          </a:stretch>
        </p:blipFill>
        <p:spPr bwMode="auto">
          <a:xfrm>
            <a:off x="304800" y="2438400"/>
            <a:ext cx="3200400" cy="2840038"/>
          </a:xfrm>
          <a:prstGeom prst="rect">
            <a:avLst/>
          </a:prstGeom>
          <a:noFill/>
        </p:spPr>
      </p:pic>
      <p:sp>
        <p:nvSpPr>
          <p:cNvPr id="7" name="WordArt 2"/>
          <p:cNvSpPr>
            <a:spLocks noChangeArrowheads="1" noChangeShapeType="1" noTextEdit="1"/>
          </p:cNvSpPr>
          <p:nvPr/>
        </p:nvSpPr>
        <p:spPr bwMode="auto">
          <a:xfrm>
            <a:off x="1676400" y="228600"/>
            <a:ext cx="5867400" cy="914400"/>
          </a:xfrm>
          <a:prstGeom prst="rect">
            <a:avLst/>
          </a:prstGeom>
        </p:spPr>
        <p:txBody>
          <a:bodyPr wrap="none" fromWordArt="1">
            <a:prstTxWarp prst="textFadeUp">
              <a:avLst>
                <a:gd name="adj" fmla="val 9991"/>
              </a:avLst>
            </a:prstTxWarp>
          </a:bodyPr>
          <a:lstStyle/>
          <a:p>
            <a:pPr algn="ctr"/>
            <a:r>
              <a:rPr lang="en-US" sz="3600" b="1" i="1" kern="10" dirty="0">
                <a:ln w="12700">
                  <a:solidFill>
                    <a:srgbClr val="B2B2B2"/>
                  </a:solidFill>
                  <a:round/>
                  <a:headEnd/>
                  <a:tailEnd/>
                </a:ln>
                <a:effectLst>
                  <a:outerShdw dist="35921" dir="2700000" sy="50000" rotWithShape="0">
                    <a:srgbClr val="875B0D">
                      <a:alpha val="70000"/>
                    </a:srgbClr>
                  </a:outerShdw>
                </a:effectLst>
                <a:latin typeface="Arial Black"/>
              </a:rPr>
              <a:t>Weather Briefing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772400" cy="1219199"/>
          </a:xfrm>
        </p:spPr>
        <p:txBody>
          <a:bodyPr/>
          <a:lstStyle/>
          <a:p>
            <a:r>
              <a:rPr lang="en-US" dirty="0" smtClean="0"/>
              <a:t>WEATHER</a:t>
            </a:r>
            <a:endParaRPr lang="en-US" dirty="0"/>
          </a:p>
        </p:txBody>
      </p:sp>
      <p:sp>
        <p:nvSpPr>
          <p:cNvPr id="3" name="Subtitle 2"/>
          <p:cNvSpPr>
            <a:spLocks noGrp="1"/>
          </p:cNvSpPr>
          <p:nvPr>
            <p:ph type="subTitle" idx="1"/>
          </p:nvPr>
        </p:nvSpPr>
        <p:spPr>
          <a:xfrm>
            <a:off x="609600" y="2438400"/>
            <a:ext cx="7543800" cy="4495800"/>
          </a:xfrm>
        </p:spPr>
        <p:txBody>
          <a:bodyPr>
            <a:normAutofit/>
          </a:bodyPr>
          <a:lstStyle/>
          <a:p>
            <a:r>
              <a:rPr lang="en-US" b="1" dirty="0" smtClean="0">
                <a:solidFill>
                  <a:schemeClr val="tx2">
                    <a:lumMod val="50000"/>
                  </a:schemeClr>
                </a:solidFill>
              </a:rPr>
              <a:t>METAR:</a:t>
            </a:r>
            <a:r>
              <a:rPr lang="pl-PL" b="1" dirty="0" smtClean="0">
                <a:solidFill>
                  <a:schemeClr val="tx2">
                    <a:lumMod val="50000"/>
                  </a:schemeClr>
                </a:solidFill>
              </a:rPr>
              <a:t>K</a:t>
            </a:r>
            <a:r>
              <a:rPr lang="en-US" b="1" dirty="0" smtClean="0">
                <a:solidFill>
                  <a:schemeClr val="tx2">
                    <a:lumMod val="50000"/>
                  </a:schemeClr>
                </a:solidFill>
              </a:rPr>
              <a:t>IDA   </a:t>
            </a:r>
            <a:r>
              <a:rPr lang="pl-PL" dirty="0" smtClean="0"/>
              <a:t> </a:t>
            </a:r>
            <a:r>
              <a:rPr lang="pt-BR" dirty="0" smtClean="0"/>
              <a:t> </a:t>
            </a:r>
            <a:r>
              <a:rPr lang="pl-PL" dirty="0" smtClean="0">
                <a:solidFill>
                  <a:schemeClr val="accent3">
                    <a:lumMod val="50000"/>
                  </a:schemeClr>
                </a:solidFill>
              </a:rPr>
              <a:t> </a:t>
            </a:r>
            <a:r>
              <a:rPr lang="de-DE" dirty="0"/>
              <a:t>211253Z </a:t>
            </a:r>
            <a:r>
              <a:rPr lang="de-DE" dirty="0" smtClean="0"/>
              <a:t>22008KT </a:t>
            </a:r>
            <a:r>
              <a:rPr lang="de-DE" dirty="0"/>
              <a:t>10SM SCT120 09/08 A3014 RMK AO2 SLP165 HZ ALQDS T00890078</a:t>
            </a:r>
            <a:r>
              <a:rPr lang="pt-BR" dirty="0" smtClean="0"/>
              <a:t> </a:t>
            </a:r>
            <a:endParaRPr lang="en-US" dirty="0" smtClean="0">
              <a:solidFill>
                <a:schemeClr val="accent3">
                  <a:lumMod val="50000"/>
                </a:schemeClr>
              </a:solidFill>
            </a:endParaRPr>
          </a:p>
          <a:p>
            <a:r>
              <a:rPr lang="pl-PL" dirty="0" smtClean="0"/>
              <a:t> </a:t>
            </a:r>
            <a:r>
              <a:rPr lang="en-US" dirty="0" smtClean="0"/>
              <a:t>   </a:t>
            </a:r>
          </a:p>
          <a:p>
            <a:r>
              <a:rPr lang="en-US" b="1" dirty="0" smtClean="0">
                <a:solidFill>
                  <a:schemeClr val="tx2">
                    <a:lumMod val="50000"/>
                  </a:schemeClr>
                </a:solidFill>
              </a:rPr>
              <a:t>TAF: KIDA  </a:t>
            </a:r>
            <a:r>
              <a:rPr lang="is-IS" dirty="0"/>
              <a:t>211120Z 2112/2212 22008KT P6SM SKC </a:t>
            </a:r>
            <a:r>
              <a:rPr lang="is-IS" dirty="0">
                <a:solidFill>
                  <a:srgbClr val="FF0000"/>
                </a:solidFill>
              </a:rPr>
              <a:t>FM211800 23012KT P6SM FEW090 </a:t>
            </a:r>
            <a:r>
              <a:rPr lang="is-IS" dirty="0"/>
              <a:t>FM220300 20007KT P6SM SKC</a:t>
            </a:r>
            <a:endParaRPr lang="en-US" b="1" dirty="0" smtClean="0">
              <a:solidFill>
                <a:schemeClr val="tx2">
                  <a:lumMod val="50000"/>
                </a:schemeClr>
              </a:solidFill>
            </a:endParaRPr>
          </a:p>
          <a:p>
            <a:endParaRPr lang="en-US" b="1" dirty="0" smtClean="0">
              <a:solidFill>
                <a:schemeClr val="tx2">
                  <a:lumMod val="50000"/>
                </a:schemeClr>
              </a:solidFill>
            </a:endParaRPr>
          </a:p>
          <a:p>
            <a:endParaRPr lang="en-US" b="1" dirty="0" smtClean="0">
              <a:solidFill>
                <a:schemeClr val="tx2">
                  <a:lumMod val="50000"/>
                </a:schemeClr>
              </a:solidFill>
            </a:endParaRPr>
          </a:p>
          <a:p>
            <a:pPr marL="514350" indent="-514350">
              <a:buAutoNum type="arabicPlain" startAt="90"/>
            </a:pPr>
            <a:endParaRPr lang="en-US" b="1" dirty="0">
              <a:solidFill>
                <a:schemeClr val="tx2">
                  <a:lumMod val="7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4746</TotalTime>
  <Words>1279</Words>
  <Application>Microsoft Macintosh PowerPoint</Application>
  <PresentationFormat>On-screen Show (4:3)</PresentationFormat>
  <Paragraphs>307</Paragraphs>
  <Slides>52</Slides>
  <Notes>0</Notes>
  <HiddenSlides>1</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-webkit-standard</vt:lpstr>
      <vt:lpstr>Arial</vt:lpstr>
      <vt:lpstr>Arial Black</vt:lpstr>
      <vt:lpstr>Calibri</vt:lpstr>
      <vt:lpstr>Earwig Factory</vt:lpstr>
      <vt:lpstr>Mangal</vt:lpstr>
      <vt:lpstr>Times New Roman</vt:lpstr>
      <vt:lpstr>Office Theme</vt:lpstr>
      <vt:lpstr>Document</vt:lpstr>
      <vt:lpstr>PowerPoint Presentation</vt:lpstr>
      <vt:lpstr>TIME CHECK</vt:lpstr>
      <vt:lpstr>SAFETY BRIEFING</vt:lpstr>
      <vt:lpstr>“Please Turn off  Cell Phones, Radio’s and Pagers During Briefing”</vt:lpstr>
      <vt:lpstr>Introductions</vt:lpstr>
      <vt:lpstr>ROLL CALL  Announcer Rob Reider  8.5 Script - Music</vt:lpstr>
      <vt:lpstr>ROLL CALL</vt:lpstr>
      <vt:lpstr> </vt:lpstr>
      <vt:lpstr>WEATHER</vt:lpstr>
      <vt:lpstr>Winds Aloft</vt:lpstr>
      <vt:lpstr>FAA Waiver</vt:lpstr>
      <vt:lpstr>FAA Waiver &amp; Authorizations</vt:lpstr>
      <vt:lpstr>FAA Provisions for Night Demonstration</vt:lpstr>
      <vt:lpstr>Waivered Airspace 1200-1700 Daily  S S sfc to FL180 (13000) AGL   </vt:lpstr>
      <vt:lpstr>PowerPoint Presentation</vt:lpstr>
      <vt:lpstr>TFR DAYTIME</vt:lpstr>
      <vt:lpstr>PowerPoint Presentation</vt:lpstr>
      <vt:lpstr>TFR Night</vt:lpstr>
      <vt:lpstr>PowerPoint Presentation</vt:lpstr>
      <vt:lpstr>AIR SHOW RUNWAY</vt:lpstr>
      <vt:lpstr>AEROBATIC BOX see chart</vt:lpstr>
      <vt:lpstr>AEROBATIC BOX</vt:lpstr>
      <vt:lpstr>Aerobatic Boxes</vt:lpstr>
      <vt:lpstr>Aerobatic Dimensions Blue Angels Center + White Tractor Trailer + ARFF </vt:lpstr>
      <vt:lpstr>Aerobatic Box CAT III  GREEN Show Center – Corner Markers</vt:lpstr>
      <vt:lpstr>PowerPoint Presentation</vt:lpstr>
      <vt:lpstr>Night Show Box &amp; Center</vt:lpstr>
      <vt:lpstr>Air Methods Life Helicopter</vt:lpstr>
      <vt:lpstr>Interstate Closed….River Closed Controlled Bail-out Area</vt:lpstr>
      <vt:lpstr>OBSTRUCTIONS</vt:lpstr>
      <vt:lpstr>Obstruction  GS Antenna/ASOS</vt:lpstr>
      <vt:lpstr>PIT AREA</vt:lpstr>
      <vt:lpstr>Taxi Routes</vt:lpstr>
      <vt:lpstr>Runway Intersections Blue 2 @ C = 1800 White 20 @ C = 7200 Salmon 2 @ A2 = 3600</vt:lpstr>
      <vt:lpstr>Caution Parachutist</vt:lpstr>
      <vt:lpstr>Fuel and Smoke Oil      </vt:lpstr>
      <vt:lpstr>A FEW RULES</vt:lpstr>
      <vt:lpstr>FREQUENCIES</vt:lpstr>
      <vt:lpstr>Zero Altimeters</vt:lpstr>
      <vt:lpstr>Arresting Gear </vt:lpstr>
      <vt:lpstr>Life Guard Helicopter &amp; Fixed Wing</vt:lpstr>
      <vt:lpstr>Emergencies</vt:lpstr>
      <vt:lpstr>EMERGENCIES</vt:lpstr>
      <vt:lpstr>Distribute Schedules</vt:lpstr>
      <vt:lpstr>Inclement Weather</vt:lpstr>
      <vt:lpstr>SCHEDULE    SATURDAY</vt:lpstr>
      <vt:lpstr>SCHEDULE NOTE:  Air Carriers WILL NOT be operating During the Waivered Times  </vt:lpstr>
      <vt:lpstr>REVIEW</vt:lpstr>
      <vt:lpstr>SAFETY FIRST</vt:lpstr>
      <vt:lpstr>PHOKUS</vt:lpstr>
      <vt:lpstr>“Please Turn off  Cell Phones, Radio’s and Pagers During Briefing”</vt:lpstr>
      <vt:lpstr>BRIEFING  Saftey Briefing Tomorrow  HERE   9:00 am  </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CLEVELAND  NATIONAL AIRSHOW</dc:title>
  <dc:creator>JimTucc</dc:creator>
  <cp:lastModifiedBy>Jim Tucciarone</cp:lastModifiedBy>
  <cp:revision>263</cp:revision>
  <dcterms:created xsi:type="dcterms:W3CDTF">2008-06-21T19:19:26Z</dcterms:created>
  <dcterms:modified xsi:type="dcterms:W3CDTF">2017-11-27T14:35:43Z</dcterms:modified>
</cp:coreProperties>
</file>